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3" r:id="rId5"/>
    <p:sldMasterId id="2147483664" r:id="rId6"/>
    <p:sldMasterId id="2147483697" r:id="rId7"/>
  </p:sldMasterIdLst>
  <p:notesMasterIdLst>
    <p:notesMasterId r:id="rId38"/>
  </p:notesMasterIdLst>
  <p:handoutMasterIdLst>
    <p:handoutMasterId r:id="rId39"/>
  </p:handoutMasterIdLst>
  <p:sldIdLst>
    <p:sldId id="256" r:id="rId8"/>
    <p:sldId id="261" r:id="rId9"/>
    <p:sldId id="263" r:id="rId10"/>
    <p:sldId id="264" r:id="rId11"/>
    <p:sldId id="265" r:id="rId12"/>
    <p:sldId id="266" r:id="rId13"/>
    <p:sldId id="293" r:id="rId14"/>
    <p:sldId id="268" r:id="rId15"/>
    <p:sldId id="269" r:id="rId16"/>
    <p:sldId id="270" r:id="rId17"/>
    <p:sldId id="271" r:id="rId18"/>
    <p:sldId id="272" r:id="rId19"/>
    <p:sldId id="294" r:id="rId20"/>
    <p:sldId id="273" r:id="rId21"/>
    <p:sldId id="274" r:id="rId22"/>
    <p:sldId id="275" r:id="rId23"/>
    <p:sldId id="279" r:id="rId24"/>
    <p:sldId id="295" r:id="rId25"/>
    <p:sldId id="296" r:id="rId26"/>
    <p:sldId id="297" r:id="rId27"/>
    <p:sldId id="298" r:id="rId28"/>
    <p:sldId id="299" r:id="rId29"/>
    <p:sldId id="284" r:id="rId30"/>
    <p:sldId id="300" r:id="rId31"/>
    <p:sldId id="286" r:id="rId32"/>
    <p:sldId id="287" r:id="rId33"/>
    <p:sldId id="288" r:id="rId34"/>
    <p:sldId id="289" r:id="rId35"/>
    <p:sldId id="290" r:id="rId36"/>
    <p:sldId id="301" r:id="rId3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543"/>
    <a:srgbClr val="00559F"/>
    <a:srgbClr val="293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3214" autoAdjust="0"/>
  </p:normalViewPr>
  <p:slideViewPr>
    <p:cSldViewPr snapToGrid="0">
      <p:cViewPr varScale="1">
        <p:scale>
          <a:sx n="40" d="100"/>
          <a:sy n="40" d="100"/>
        </p:scale>
        <p:origin x="133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463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772993D-52B2-443B-9A1D-D2992E2C47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83FC79-2F54-4B29-B6AB-C8A540B1F0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8A5BE-655A-4DE8-B329-53F9B3EDEF8A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A81C7DC-1D0B-4F9A-A847-F0A94B56D8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A40050-C003-4945-8A50-C3C2CCA310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BE5EB-3886-4565-89B8-2E9E793B4E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86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507C7-B2BE-4CDB-A991-2E4527935CA9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987A-37BA-456F-BDBE-06F8334083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43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355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387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199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795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6846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9713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3607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012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6295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Tx/>
              <a:buChar char="-"/>
            </a:pP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54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i-FI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433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3852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175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11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109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9794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62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679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923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987A-37BA-456F-BDBE-06F83340836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670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520" y="0"/>
            <a:ext cx="765048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9DD399C8-6316-4864-9BAA-94F5D2F92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9" y="701040"/>
            <a:ext cx="1285679" cy="1917745"/>
          </a:xfrm>
          <a:prstGeom prst="rect">
            <a:avLst/>
          </a:prstGeom>
        </p:spPr>
      </p:pic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26216C48-C8F7-4114-AA22-4480D7E96B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50220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EFD235-3DC8-40F6-A0E7-2438E5421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1950"/>
            <a:ext cx="2653232" cy="712827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85A97DC6-B8AE-48D6-848E-F5160C95302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8C3CC57A-A20C-466C-819F-6FD3FBC9BE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72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5580B03-6456-4A5F-826C-EF90EB54C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" y="0"/>
            <a:ext cx="5748528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201" y="4441342"/>
            <a:ext cx="1884363" cy="1893265"/>
          </a:xfrm>
          <a:prstGeom prst="roundRect">
            <a:avLst/>
          </a:prstGeom>
          <a:solidFill>
            <a:srgbClr val="2935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93C72E-7E7F-4374-B5B7-49963FDD6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268" y="5581472"/>
            <a:ext cx="2303377" cy="628098"/>
          </a:xfrm>
          <a:prstGeom prst="rect">
            <a:avLst/>
          </a:prstGeom>
        </p:spPr>
      </p:pic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51C9BF39-CE39-4163-8462-C7F57C30B3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99F52BE-6696-445C-95FC-FF6FC0E46F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153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5580B03-6456-4A5F-826C-EF90EB54C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" y="1443"/>
            <a:ext cx="5748528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185" y="638900"/>
            <a:ext cx="1884363" cy="1893265"/>
          </a:xfrm>
          <a:prstGeom prst="roundRect">
            <a:avLst/>
          </a:prstGeom>
          <a:solidFill>
            <a:srgbClr val="2935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93C72E-7E7F-4374-B5B7-49963FDD6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1523" y="5581472"/>
            <a:ext cx="2303377" cy="628098"/>
          </a:xfrm>
          <a:prstGeom prst="rect">
            <a:avLst/>
          </a:prstGeom>
        </p:spPr>
      </p:pic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51C9BF39-CE39-4163-8462-C7F57C30B3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99F52BE-6696-445C-95FC-FF6FC0E46F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5585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dia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5580B03-6456-4A5F-826C-EF90EB54C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5"/>
          <a:stretch/>
        </p:blipFill>
        <p:spPr>
          <a:xfrm>
            <a:off x="0" y="0"/>
            <a:ext cx="7898892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185" y="638900"/>
            <a:ext cx="1884363" cy="1893265"/>
          </a:xfrm>
          <a:prstGeom prst="roundRect">
            <a:avLst/>
          </a:prstGeom>
          <a:solidFill>
            <a:srgbClr val="2935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93C72E-7E7F-4374-B5B7-49963FDD6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51C9BF39-CE39-4163-8462-C7F57C30B3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99F52BE-6696-445C-95FC-FF6FC0E46F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423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654550-4DDE-4EAF-B14A-9E11BE7ED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86"/>
            <a:ext cx="12179808" cy="685114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73F1FA-BA12-4B48-9DC3-FC599EBC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09157" y="0"/>
            <a:ext cx="638284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07E1FD-C55B-4D77-AFDB-59E7ED254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545" y="5570355"/>
            <a:ext cx="2371494" cy="647759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2127F6E5-5A89-48AA-BC73-D11C6FB6A4E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FC1E57C-5C91-4ABA-B076-7CF68867BD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106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654550-4DDE-4EAF-B14A-9E11BE7ED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3"/>
          <a:stretch/>
        </p:blipFill>
        <p:spPr>
          <a:xfrm>
            <a:off x="0" y="0"/>
            <a:ext cx="7576713" cy="685114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73F1FA-BA12-4B48-9DC3-FC599EBC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09157" y="0"/>
            <a:ext cx="638284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07E1FD-C55B-4D77-AFDB-59E7ED254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545" y="5570355"/>
            <a:ext cx="2371494" cy="647759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2127F6E5-5A89-48AA-BC73-D11C6FB6A4E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FC1E57C-5C91-4ABA-B076-7CF68867BD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268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968AA73-5BAB-4A7E-95A4-491693124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540" y="0"/>
            <a:ext cx="10290075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24F2756-8B02-493C-B87E-53653FB5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092" y="2135079"/>
            <a:ext cx="5843016" cy="1822133"/>
          </a:xfrm>
        </p:spPr>
        <p:txBody>
          <a:bodyPr anchor="ctr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912FE13-42EA-407F-8044-992A2256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428" y="4685681"/>
            <a:ext cx="3480290" cy="93502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F27AD37-2655-4C00-83C5-3EFFD6DC9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721" y="5982431"/>
            <a:ext cx="1967008" cy="387287"/>
          </a:xfrm>
          <a:prstGeom prst="rect">
            <a:avLst/>
          </a:prstGeom>
        </p:spPr>
      </p:pic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B8D8B76A-4EC9-4DE7-8CDF-31388AF9F2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577" y="6492875"/>
            <a:ext cx="4200525" cy="365126"/>
          </a:xfrm>
        </p:spPr>
        <p:txBody>
          <a:bodyPr anchor="ctr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fi-FI" dirty="0"/>
              <a:t>Vastuualue, tekijä, </a:t>
            </a:r>
            <a:r>
              <a:rPr lang="fi-FI" dirty="0" err="1"/>
              <a:t>twitter</a:t>
            </a:r>
            <a:r>
              <a:rPr lang="fi-FI" dirty="0"/>
              <a:t>-tunnus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0F3D545C-FC33-4F83-9F22-71530BEB9AC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56B5E2D3-DF3F-41F4-A41D-9970E1F501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235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11415302" cy="67119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C0353D9F-C558-4B04-AEAE-BFD03D7B133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fi-FI"/>
              <a:t>20.1.2021</a:t>
            </a:r>
            <a:endParaRPr lang="fi-FI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5867C905-5D3D-47A5-9EBC-AA3A57B621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4DA0E-B72E-4326-8EA9-8DBB9DCEF1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348" y="1220167"/>
            <a:ext cx="5707651" cy="4874437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55E70A0-7309-43E7-ABB9-2CBEA9A488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1219049"/>
            <a:ext cx="5707653" cy="4874437"/>
          </a:xfrm>
        </p:spPr>
        <p:txBody>
          <a:bodyPr/>
          <a:lstStyle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675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11415302" cy="67119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1588811B-1FC1-404A-964A-D61ED56BC2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fi-FI"/>
              <a:t>20.1.2021</a:t>
            </a:r>
            <a:endParaRPr lang="fi-FI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3EF5CC2C-E2B2-4139-80EC-B95F443F6E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AE885-7966-4276-9F78-ECE3B32218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937" y="1219560"/>
            <a:ext cx="11414125" cy="4673240"/>
          </a:xfrm>
        </p:spPr>
        <p:txBody>
          <a:bodyPr/>
          <a:lstStyle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3586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F21A0C-D9A2-4726-A98A-D7BFE71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51" y="0"/>
            <a:ext cx="482284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7459784" cy="67119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A9624234-69F3-4555-84CC-D50E148BE3C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fi-FI"/>
              <a:t>20.1.2021</a:t>
            </a:r>
            <a:endParaRPr lang="fi-FI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B62CDC34-6C0E-4592-A411-4BCF36A40A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39C386D-08EF-4A60-89E3-E0FD567DE2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937" y="1219560"/>
            <a:ext cx="7459196" cy="4673240"/>
          </a:xfrm>
        </p:spPr>
        <p:txBody>
          <a:bodyPr/>
          <a:lstStyle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1548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7459784" cy="67119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000"/>
            <a:ext cx="2099583" cy="564081"/>
          </a:xfrm>
          <a:prstGeom prst="rect">
            <a:avLst/>
          </a:prstGeom>
        </p:spPr>
      </p:pic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A7C359C2-D338-4B29-9478-B55F1D086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69586" y="1952216"/>
            <a:ext cx="2931306" cy="2945154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Lisää teksti napauttamalla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330ACFE1-813B-4748-8C26-57EBE80FB4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fi-FI"/>
              <a:t>20.1.2021</a:t>
            </a:r>
            <a:endParaRPr lang="fi-FI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F2D35892-FA94-4DCA-A3BE-1E543F481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0E8A90-4606-4375-B90D-E52ECBDA3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937" y="1219560"/>
            <a:ext cx="7459196" cy="4673240"/>
          </a:xfrm>
        </p:spPr>
        <p:txBody>
          <a:bodyPr/>
          <a:lstStyle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995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38" y="0"/>
            <a:ext cx="780096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C865A46-0811-476F-95B1-66F290B12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9" y="701040"/>
            <a:ext cx="1285679" cy="1917745"/>
          </a:xfrm>
          <a:prstGeom prst="rect">
            <a:avLst/>
          </a:prstGeom>
        </p:spPr>
      </p:pic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332C7A61-BF09-4716-AF9C-8FCE88032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12">
            <a:extLst>
              <a:ext uri="{FF2B5EF4-FFF2-40B4-BE49-F238E27FC236}">
                <a16:creationId xmlns:a16="http://schemas.microsoft.com/office/drawing/2014/main" id="{2332E9A1-2DBE-4997-86CB-CB9523157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50220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C21228-E7F4-479E-AE71-AE931C3E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2800"/>
            <a:ext cx="2653232" cy="712827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C602EC79-46F8-4085-887A-0B6584F6935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7AFECC6-49EF-4831-9337-3BFDEB1008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591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CB4F3CD4-1EBB-4610-AC42-0A7336CF4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24F2756-8B02-493C-B87E-53653FB5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092" y="2660998"/>
            <a:ext cx="5843016" cy="1822133"/>
          </a:xfrm>
        </p:spPr>
        <p:txBody>
          <a:bodyPr anchor="t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43129E0C-99A1-46E5-A426-B39A4F51A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718" y="5969850"/>
            <a:ext cx="1844509" cy="3631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F4B6CF-B18C-4693-9EC4-3A8F2C287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010" y="4652847"/>
            <a:ext cx="3554397" cy="954937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48075D2B-B940-4139-B189-A8D683A4A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577" y="6492875"/>
            <a:ext cx="4200525" cy="365126"/>
          </a:xfrm>
        </p:spPr>
        <p:txBody>
          <a:bodyPr anchor="ctr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fi-FI" dirty="0"/>
              <a:t>Vastuualue, tekijä, </a:t>
            </a:r>
            <a:r>
              <a:rPr lang="fi-FI" dirty="0" err="1"/>
              <a:t>twitter</a:t>
            </a:r>
            <a:r>
              <a:rPr lang="fi-FI" dirty="0"/>
              <a:t>-tunnus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2D22E4B4-521F-41C1-A76B-873F213A858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47FCAA8-52DD-497A-AA5C-A48BFD8845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4003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33E438E-088B-414A-889B-1884BF1AA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91327" cy="6858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85AE012-21D7-4152-992C-E33490AE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04776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3"/>
            <a:ext cx="6394704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A19D08-E390-411F-BF0A-2B9068FB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9140" y="5662081"/>
            <a:ext cx="2615565" cy="70270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928959-EC00-4A7D-A872-69D34389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ECABB10E-5007-4EEB-8C5E-84B4E3D0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159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57851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5785104" cy="303033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B947DC9A-D4F4-4C13-8E4B-48C43E7B69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43725" y="755269"/>
            <a:ext cx="5016627" cy="522471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i-FI" dirty="0"/>
              <a:t>Paikka infografiikalle/kuvalle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0B18B6-B674-4B3B-BF7E-2A973D591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86D74D-1902-49E7-836E-04A9C8A1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E3214C1-9FAA-4A5F-853F-320536CE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2706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7089648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5257802" cy="303033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551C7171-8391-4FC1-9DBB-15D1052D57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4873" y="2206689"/>
            <a:ext cx="5257802" cy="3261423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B8BBA0-D41D-43FF-BDD0-587FBF797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9BE50EC-48F2-4338-94A8-5538094F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D8D56-9BCD-4761-82C1-DBBF0C91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506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7089648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10753348" cy="303033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40A950-D632-41DC-94DF-7D8900C26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110D31-216C-430A-B14A-C90202B8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DB8E99E-23BF-4626-B332-5B8330A2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7269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7089648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AF2824-6574-477F-A27E-CFA0E1D99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E7CFE1-CA8C-4F32-8341-85A71DC0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3E94350-6859-4E8B-B8D4-98B40B2C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9524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EE8F5A4-F853-4085-B8A4-1E4D727DD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04" y="3224149"/>
            <a:ext cx="8546592" cy="1325563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AE0964B-1869-408C-94AE-8A75EF97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20.1.2021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A9E4DC-F096-420A-B9D6-9B966715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3053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AF90977-3BCE-4DDA-A97A-C0079AE5D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04" y="3224149"/>
            <a:ext cx="8546592" cy="1325563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B9CDF71-4511-4E06-AEF7-F94215EB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20.1.2021</a:t>
            </a:r>
            <a:endParaRPr lang="fi-FI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B37C6794-3996-4659-911B-BC86F984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167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AF90977-3BCE-4DDA-A97A-C0079AE5D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04" y="3224149"/>
            <a:ext cx="8546592" cy="1325563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B9CDF71-4511-4E06-AEF7-F94215EB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20.1.2021</a:t>
            </a:r>
            <a:endParaRPr lang="fi-FI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B37C6794-3996-4659-911B-BC86F984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9522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E47B01-D796-457B-9081-9C665452C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5186" y="3146357"/>
            <a:ext cx="4341629" cy="1183900"/>
          </a:xfrm>
          <a:prstGeom prst="rect">
            <a:avLst/>
          </a:prstGeom>
        </p:spPr>
      </p:pic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3F560CB-ACEF-4492-879E-48FC09CE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20.1.2021</a:t>
            </a:r>
            <a:endParaRPr lang="fi-FI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4451223-026E-4D2E-89A2-8A0C1B17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601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38" y="0"/>
            <a:ext cx="780096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CEB8503-5096-435E-97A0-AD39D76C9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49163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D4306B0-0621-4281-8D93-C1B874BF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9" y="701040"/>
            <a:ext cx="1285679" cy="1917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30461A-B467-4B15-A9DC-1BA9CEC4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1950"/>
            <a:ext cx="2653232" cy="712827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3AD7436C-F209-41D2-8A42-FD71A0F8119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71B37624-3571-4A31-8DA4-91E1CA1C23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550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38" y="0"/>
            <a:ext cx="780096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1107B2-F3B6-46BD-B8F0-E325B9374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86000" y="0"/>
            <a:ext cx="750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CEB8503-5096-435E-97A0-AD39D76C9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41980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D4306B0-0621-4281-8D93-C1B874BF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09" y="701040"/>
            <a:ext cx="1285679" cy="1903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B82051-9DE8-4E14-A7D3-82A086FB9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2800"/>
            <a:ext cx="2653232" cy="712827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2AA508E9-B9BC-4A79-A698-6CAF52FA0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FB11CF71-55E7-4156-99BC-013EC44EE8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294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98316FA5-349E-412C-B294-BAA9A5BCF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74"/>
          <a:stretch/>
        </p:blipFill>
        <p:spPr>
          <a:xfrm>
            <a:off x="5739246" y="0"/>
            <a:ext cx="6452753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9430044-AE5C-408C-8C1E-FE154F69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0300" y="5570537"/>
            <a:ext cx="3409950" cy="1104900"/>
          </a:xfrm>
          <a:prstGeom prst="rect">
            <a:avLst/>
          </a:prstGeom>
          <a:solidFill>
            <a:srgbClr val="293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5FE2D09A-0EF6-4246-8C88-37F94FCB2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5BD304-0755-454B-89FE-5F81473F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r="22219"/>
          <a:stretch/>
        </p:blipFill>
        <p:spPr>
          <a:xfrm>
            <a:off x="0" y="0"/>
            <a:ext cx="5723347" cy="6858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557" y="4391013"/>
            <a:ext cx="1884363" cy="1893265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406037-6978-45A1-8E13-DBF18C7EA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1595B94A-2378-4C0F-942D-E8B009DB4C6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8ED68BC-0AA7-4525-91DD-D1DB411FFA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5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98316FA5-349E-412C-B294-BAA9A5BCF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74"/>
          <a:stretch/>
        </p:blipFill>
        <p:spPr>
          <a:xfrm>
            <a:off x="5739246" y="0"/>
            <a:ext cx="6452753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9430044-AE5C-408C-8C1E-FE154F69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0300" y="5570537"/>
            <a:ext cx="3409950" cy="1104900"/>
          </a:xfrm>
          <a:prstGeom prst="rect">
            <a:avLst/>
          </a:prstGeom>
          <a:solidFill>
            <a:srgbClr val="293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5FE2D09A-0EF6-4246-8C88-37F94FCB2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5BD304-0755-454B-89FE-5F81473F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r="20387"/>
          <a:stretch/>
        </p:blipFill>
        <p:spPr>
          <a:xfrm>
            <a:off x="0" y="0"/>
            <a:ext cx="5739246" cy="6858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566" y="417188"/>
            <a:ext cx="1884363" cy="1893265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406037-6978-45A1-8E13-DBF18C7EA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1595B94A-2378-4C0F-942D-E8B009DB4C6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8ED68BC-0AA7-4525-91DD-D1DB411FFA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18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98316FA5-349E-412C-B294-BAA9A5BCF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74"/>
          <a:stretch/>
        </p:blipFill>
        <p:spPr>
          <a:xfrm>
            <a:off x="5739246" y="0"/>
            <a:ext cx="6452753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9430044-AE5C-408C-8C1E-FE154F69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0300" y="5570537"/>
            <a:ext cx="3409950" cy="1104900"/>
          </a:xfrm>
          <a:prstGeom prst="rect">
            <a:avLst/>
          </a:prstGeom>
          <a:solidFill>
            <a:srgbClr val="293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5FE2D09A-0EF6-4246-8C88-37F94FCB2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5BD304-0755-454B-89FE-5F81473F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r="27216"/>
          <a:stretch/>
        </p:blipFill>
        <p:spPr>
          <a:xfrm>
            <a:off x="0" y="0"/>
            <a:ext cx="5739246" cy="6858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994" y="4294652"/>
            <a:ext cx="1884363" cy="1893265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406037-6978-45A1-8E13-DBF18C7EA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1595B94A-2378-4C0F-942D-E8B009DB4C6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8ED68BC-0AA7-4525-91DD-D1DB411FFA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85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3177134-5751-4D98-9C04-B3535FE9A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r="47085"/>
          <a:stretch/>
        </p:blipFill>
        <p:spPr>
          <a:xfrm>
            <a:off x="0" y="0"/>
            <a:ext cx="5743575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539BBDE-59DD-44FC-A145-029E5C036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575" y="0"/>
            <a:ext cx="644842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325" y="459093"/>
            <a:ext cx="1884363" cy="1893265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40D51B1-8560-4A2E-9FBA-4AA69CA72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4768" y="5554789"/>
            <a:ext cx="3480816" cy="791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A9D12D-ABE1-4160-890E-FE4AFFEF0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98585AA6-F88F-4B2D-876B-A8309725B96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DD9DBC0-6B77-4BE5-8E85-D03A14EFD4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C7679B91-F6F6-408E-AFBA-BC49679CF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0604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A6A13E2-E402-4732-A404-638A31468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38566"/>
          <a:stretch/>
        </p:blipFill>
        <p:spPr>
          <a:xfrm>
            <a:off x="0" y="0"/>
            <a:ext cx="5743575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539BBDE-59DD-44FC-A145-029E5C036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575" y="0"/>
            <a:ext cx="644842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40D51B1-8560-4A2E-9FBA-4AA69CA72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4768" y="5554789"/>
            <a:ext cx="3480816" cy="791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A9D12D-ABE1-4160-890E-FE4AFFEF0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98585AA6-F88F-4B2D-876B-A8309725B96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DD9DBC0-6B77-4BE5-8E85-D03A14EFD4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C7679B91-F6F6-408E-AFBA-BC49679CF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150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D8DC121-C53A-46D6-B0CD-35F1D9F2C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5A7FF5B5-D037-4A3A-B7F2-5DC11DC01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7D23EDCA-6572-462F-B573-03FDAD056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33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95" r:id="rId4"/>
    <p:sldLayoutId id="2147483653" r:id="rId5"/>
    <p:sldLayoutId id="2147483712" r:id="rId6"/>
    <p:sldLayoutId id="2147483715" r:id="rId7"/>
    <p:sldLayoutId id="2147483713" r:id="rId8"/>
    <p:sldLayoutId id="2147483654" r:id="rId9"/>
    <p:sldLayoutId id="2147483655" r:id="rId10"/>
    <p:sldLayoutId id="2147483711" r:id="rId11"/>
    <p:sldLayoutId id="2147483714" r:id="rId12"/>
    <p:sldLayoutId id="2147483696" r:id="rId13"/>
    <p:sldLayoutId id="2147483710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bg1"/>
        </a:buClr>
        <a:buFontTx/>
        <a:buBlip>
          <a:blip r:embed="rId16"/>
        </a:buBlip>
        <a:defRPr sz="16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6"/>
        </a:buBlip>
        <a:defRPr sz="1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6"/>
        </a:buBlip>
        <a:defRPr sz="12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6"/>
        </a:buBlip>
        <a:defRPr sz="11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6"/>
        </a:buBlip>
        <a:defRPr sz="11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23A9DE85-88D1-42C3-8A8D-AC0E4914F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19BF92D-43D3-4A2C-A2C3-5130A0ACA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6FC1B1EB-766B-4BFA-9D4C-2F164D38E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996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559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7"/>
        </a:buBlip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D76BD2D-1DAD-460F-846B-2FB443788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9403A12-897E-4089-8369-E6BFF89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492F8E3-A9A6-45A0-A579-57440BA30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8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4" r:id="rId2"/>
    <p:sldLayoutId id="2147483675" r:id="rId3"/>
    <p:sldLayoutId id="2147483677" r:id="rId4"/>
    <p:sldLayoutId id="2147483678" r:id="rId5"/>
    <p:sldLayoutId id="2147483679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559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8"/>
        </a:buBlip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8"/>
        </a:buBlip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8"/>
        </a:buBlip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8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8"/>
        </a:buBlip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3E555FE1-4BA9-4763-B3B2-464D6F30D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A468C3A6-B331-4295-BEDB-D1FC10D76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590DA5E-80EB-4912-905A-8F85CAE72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21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9" r:id="rId3"/>
    <p:sldLayoutId id="2147483700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 baseline="0">
          <a:solidFill>
            <a:srgbClr val="00559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ille.huurinainen@tukes.fi" TargetMode="External"/><Relationship Id="rId2" Type="http://schemas.openxmlformats.org/officeDocument/2006/relationships/hyperlink" Target="mailto:mikael.soderholm@avi.fi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tyosuojelu.fi/live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lkup/2018/20180220" TargetMode="External"/><Relationship Id="rId7" Type="http://schemas.openxmlformats.org/officeDocument/2006/relationships/hyperlink" Target="https://eur-lex.europa.eu/legal-content/FI/TXT/?uri=CELEX:32016R0424" TargetMode="External"/><Relationship Id="rId2" Type="http://schemas.openxmlformats.org/officeDocument/2006/relationships/hyperlink" Target="https://ttk.fi/oppaat_ja_ohjeet/ladattavat_julkaisut/hiihtokeskusalan_tyoturvallisuus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finlex.fi/fi/laki/ajantasa/2009/20090205" TargetMode="External"/><Relationship Id="rId5" Type="http://schemas.openxmlformats.org/officeDocument/2006/relationships/hyperlink" Target="https://www.finlex.fi/fi/laki/ajantasa/2008/20080403" TargetMode="External"/><Relationship Id="rId4" Type="http://schemas.openxmlformats.org/officeDocument/2006/relationships/hyperlink" Target="https://www.finlex.fi/fi/laki/ajantasa/2002/2002073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3BC42E66-4638-4B93-BBCD-2D071AC7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C7B7678-2897-49B3-928E-19B4CBA4C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Mikael Söderholm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99768-6ACD-4772-BE3A-8684DB95A1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20.1.2021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3197A-1459-4A45-9C89-B89F4AFD59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1</a:t>
            </a:fld>
            <a:r>
              <a:rPr lang="fi-FI" dirty="0"/>
              <a:t>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EA5F091-5E03-4571-88C5-2ADF87761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4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EE228D-9509-4D1F-9FB8-463458F6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7" y="712597"/>
            <a:ext cx="10753347" cy="1325563"/>
          </a:xfrm>
        </p:spPr>
        <p:txBody>
          <a:bodyPr>
            <a:normAutofit/>
          </a:bodyPr>
          <a:lstStyle/>
          <a:p>
            <a:r>
              <a:rPr lang="fi-FI" sz="4400" dirty="0"/>
              <a:t>Perusteellinen määräaikaistarkastus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382BF0-9073-4E2F-A800-B1D07DA01F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Valmistajan määrittelyn mukaan tai viimeistään 15 vuoden kuluessa ensimmäisestä käyttöönotosta</a:t>
            </a:r>
          </a:p>
          <a:p>
            <a:r>
              <a:rPr lang="fi-FI" dirty="0"/>
              <a:t>Tarkastukset suorittaa tehtävään pätevyytensä osoittanut asiantuntijayhteisö</a:t>
            </a:r>
          </a:p>
          <a:p>
            <a:r>
              <a:rPr lang="fi-FI" dirty="0"/>
              <a:t>Pöytäkirjan jäljennös oltava hissillä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6E50D3-4413-45C8-A8BA-6BF2E574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9233DE8-9E82-48E7-9238-870BA13B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10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701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0C0F38-727B-439B-8B70-38814DD8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Käytöstä poistetun hissin uudelleen käyttöönotto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AFF2C3-BD33-419B-B090-F2D74EF23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sz="2400" b="1" dirty="0"/>
              <a:t>1–6 kk pois käytöstä: </a:t>
            </a:r>
            <a:r>
              <a:rPr lang="fi-FI" sz="2400" dirty="0"/>
              <a:t>Kuukausitarkastus ennen käyttöönottoa</a:t>
            </a:r>
          </a:p>
          <a:p>
            <a:pPr>
              <a:lnSpc>
                <a:spcPct val="150000"/>
              </a:lnSpc>
            </a:pPr>
            <a:r>
              <a:rPr lang="fi-FI" sz="2400" b="1" dirty="0"/>
              <a:t>Yli 6 kk pois käytöstä: </a:t>
            </a:r>
            <a:r>
              <a:rPr lang="fi-FI" sz="2400" dirty="0"/>
              <a:t>Vuositarkastus ennen käyttöönottoa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05A81-008A-4350-8EF7-70D21D3A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3895418-0085-4BB3-B8C5-C4E011AB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11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052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DF4808-15E2-4FFF-9CF5-0F79E55A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7" y="712597"/>
            <a:ext cx="10753347" cy="1325563"/>
          </a:xfrm>
        </p:spPr>
        <p:txBody>
          <a:bodyPr>
            <a:normAutofit/>
          </a:bodyPr>
          <a:lstStyle/>
          <a:p>
            <a:r>
              <a:rPr lang="fi-FI" sz="4400" dirty="0"/>
              <a:t>Toimintakunnon varmistaminen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63A48A-549E-4E8F-A9AB-A4BA001EE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89"/>
            <a:ext cx="10753348" cy="3205569"/>
          </a:xfrm>
        </p:spPr>
        <p:txBody>
          <a:bodyPr>
            <a:normAutofit fontScale="92500" lnSpcReduction="10000"/>
          </a:bodyPr>
          <a:lstStyle/>
          <a:p>
            <a:r>
              <a:rPr lang="fi-FI" sz="2600" dirty="0"/>
              <a:t>Kuukausittaiset kunnossapitotarkastukset</a:t>
            </a:r>
          </a:p>
          <a:p>
            <a:pPr lvl="1"/>
            <a:r>
              <a:rPr lang="fi-FI" sz="2200" dirty="0"/>
              <a:t>Vastaavan hoitajan johdolla</a:t>
            </a:r>
          </a:p>
          <a:p>
            <a:pPr lvl="1"/>
            <a:r>
              <a:rPr lang="fi-FI" sz="2200" dirty="0"/>
              <a:t>Valmistajan ohjeiden mukaan</a:t>
            </a:r>
          </a:p>
          <a:p>
            <a:pPr lvl="1"/>
            <a:r>
              <a:rPr lang="fi-FI" sz="2200" dirty="0"/>
              <a:t>Allekirjoitettu pöytäkirja hissillä</a:t>
            </a:r>
          </a:p>
          <a:p>
            <a:pPr lvl="1"/>
            <a:r>
              <a:rPr lang="fi-FI" sz="2200" dirty="0"/>
              <a:t>Havaittujen puutteiden korjaukset kuitattu</a:t>
            </a:r>
          </a:p>
          <a:p>
            <a:pPr>
              <a:lnSpc>
                <a:spcPct val="160000"/>
              </a:lnSpc>
            </a:pPr>
            <a:r>
              <a:rPr lang="fi-FI" sz="2600" dirty="0"/>
              <a:t>Päivittäiset käyttötarkastukset</a:t>
            </a:r>
          </a:p>
          <a:p>
            <a:pPr lvl="1"/>
            <a:r>
              <a:rPr lang="fi-FI" sz="2200" dirty="0"/>
              <a:t>Valmistajan ohjeiden mukaan</a:t>
            </a:r>
          </a:p>
          <a:p>
            <a:pPr lvl="1"/>
            <a:r>
              <a:rPr lang="fi-FI" sz="2200" dirty="0"/>
              <a:t>Allekirjoitettu käyttöpäiväkirja hissillä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3D438B-45B5-4203-80B7-2DD3B3B82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EB64116-B681-4C8F-988A-35933D2E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12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93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EC4B0A-214A-4369-8620-4693E13F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Henkilökunta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02B34A3-947D-4286-A35B-E38E8715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20.1.2021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2C25B4-42FD-48EB-BFBE-91BD703F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13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916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9B3D8A-9F4B-4038-A980-1B8362F0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7" y="712597"/>
            <a:ext cx="10753347" cy="1325563"/>
          </a:xfrm>
        </p:spPr>
        <p:txBody>
          <a:bodyPr>
            <a:normAutofit/>
          </a:bodyPr>
          <a:lstStyle/>
          <a:p>
            <a:r>
              <a:rPr lang="fi-FI" sz="4400" dirty="0"/>
              <a:t>Köysiratalaitteiston vastaava hoitaja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2CA0CB-74CC-49EC-A2DA-7B397F87C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400" dirty="0"/>
              <a:t>Työnantaja nimeää</a:t>
            </a:r>
          </a:p>
          <a:p>
            <a:r>
              <a:rPr lang="fi-FI" sz="2400" dirty="0"/>
              <a:t>Täysi-ikäinen pätevyytensä tehtävään osoittanut asiantuntija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7E908A-F97C-46D4-B585-729E39E4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A81BDC7-DC89-4525-8E7F-07A0864D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14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5739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94D2D5-EE9E-4BCA-85F4-BFF27030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Koneenkäyttäjän tehtävät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2C432C-0358-4E8A-9A0B-2B40CCE787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Tekee tai teettää käyttötarkastukset vastaavan hoitajan alaisuudessa</a:t>
            </a:r>
          </a:p>
          <a:p>
            <a:r>
              <a:rPr lang="fi-FI" sz="2400" dirty="0"/>
              <a:t>Pitää käyttöpäiväkirjaa</a:t>
            </a:r>
          </a:p>
          <a:p>
            <a:r>
              <a:rPr lang="fi-FI" sz="2400" dirty="0"/>
              <a:t>Ilmoittaa vastaavalle hoitajalle viipymättä kaikista häiriötapauksista ja poikkeamista laitteistoissa, </a:t>
            </a:r>
            <a:br>
              <a:rPr lang="fi-FI" sz="2400" dirty="0"/>
            </a:br>
            <a:r>
              <a:rPr lang="fi-FI" sz="2400" dirty="0"/>
              <a:t>odottaa vastaavia ohjeita ja hätätapauksessa ryhtyy itse tarpeellisiin toimiin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5A1506-D44F-4402-B445-FBCF91B6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17CEB1D-41FB-4F2D-9080-B09EB577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15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10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94D2D5-EE9E-4BCA-85F4-BFF27030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7" y="712597"/>
            <a:ext cx="10753347" cy="1325563"/>
          </a:xfrm>
        </p:spPr>
        <p:txBody>
          <a:bodyPr>
            <a:normAutofit/>
          </a:bodyPr>
          <a:lstStyle/>
          <a:p>
            <a:r>
              <a:rPr lang="fi-FI" sz="4400" dirty="0"/>
              <a:t>Muun käyttöhenkilökunnan tehtävät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2C432C-0358-4E8A-9A0B-2B40CCE787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Pitää lähtö- ja poistumisalueet määräysten mukaisessa kunnossa</a:t>
            </a:r>
          </a:p>
          <a:p>
            <a:r>
              <a:rPr lang="fi-FI" sz="2400" dirty="0"/>
              <a:t>Valvoo matkustajien lähtöä ja poistumista </a:t>
            </a:r>
            <a:br>
              <a:rPr lang="fi-FI" sz="2400" dirty="0"/>
            </a:br>
            <a:r>
              <a:rPr lang="fi-FI" sz="2400" dirty="0"/>
              <a:t>sekä tarvittaessa antaa näille apua</a:t>
            </a:r>
          </a:p>
          <a:p>
            <a:r>
              <a:rPr lang="fi-FI" sz="2400" dirty="0"/>
              <a:t>Ohjaa matkustajien ja tavaroiden kuljetusta käyttöohjeiden </a:t>
            </a:r>
            <a:br>
              <a:rPr lang="fi-FI" sz="2400" dirty="0"/>
            </a:br>
            <a:r>
              <a:rPr lang="fi-FI" sz="2400" dirty="0"/>
              <a:t>sekä matkustajia koskevien määräysten mukaisesti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5A1506-D44F-4402-B445-FBCF91B6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17CEB1D-41FB-4F2D-9080-B09EB577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16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810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19BFF5-7E83-4D74-A029-8C668DB4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Hiihtohissien valvonta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E26929-1ABD-4204-9422-CEA9D985B3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Hissin valmistajan antamien käyttöohjeiden mukaan</a:t>
            </a:r>
          </a:p>
          <a:p>
            <a:r>
              <a:rPr lang="fi-FI" sz="2400" dirty="0"/>
              <a:t>Kameravalvonta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E46A906-0935-4506-B1EB-D0C3DB068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49163"/>
            <a:ext cx="2817264" cy="2133600"/>
          </a:xfrm>
        </p:spPr>
        <p:txBody>
          <a:bodyPr>
            <a:normAutofit/>
          </a:bodyPr>
          <a:lstStyle/>
          <a:p>
            <a:r>
              <a:rPr lang="fi-FI" dirty="0"/>
              <a:t>Lähtöpaikalla on käytännössä oltava aina henkilö- tai kameravalvonta.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14CD087-BAB9-4E89-869A-5B0B29456C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2EC22E-1F55-44D4-B093-5426C536CE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17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2892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7A0E05-148D-4E77-8A68-24DF6E7B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Liikkuminen rinnealueella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4C9FAC-0D53-4B39-A2C3-6EC9539731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Rinnekoneet</a:t>
            </a:r>
          </a:p>
          <a:p>
            <a:r>
              <a:rPr lang="fi-FI" sz="2400" dirty="0"/>
              <a:t>Moottorikelkat</a:t>
            </a:r>
          </a:p>
          <a:p>
            <a:r>
              <a:rPr lang="fi-FI" sz="2400" dirty="0"/>
              <a:t>18 vuoden ikä molemmissa</a:t>
            </a:r>
          </a:p>
          <a:p>
            <a:r>
              <a:rPr lang="fi-FI" sz="2400" dirty="0"/>
              <a:t>Kulkureitit turvallisuusasiakirjan mukaan</a:t>
            </a:r>
          </a:p>
          <a:p>
            <a:r>
              <a:rPr lang="fi-FI" sz="2400" dirty="0"/>
              <a:t>Henkilökohtaiset suojavälineet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EF1A2A1-29F2-44F0-8D2F-EF082FA2A6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735662"/>
            <a:ext cx="2641728" cy="234206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Rinnekoneiden käyttö työnantajan perehdytyksellä. </a:t>
            </a:r>
          </a:p>
          <a:p>
            <a:r>
              <a:rPr lang="fi-FI" dirty="0"/>
              <a:t>Moottorikelkat vaativat </a:t>
            </a:r>
            <a:br>
              <a:rPr lang="fi-FI" dirty="0"/>
            </a:br>
            <a:r>
              <a:rPr lang="fi-FI" dirty="0"/>
              <a:t>T-kortin.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7EA33FE-FDD5-4279-AE15-22798B3A57E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524A90-5CF3-4609-B2C0-7BAA2D83A5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18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2738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B6DBF1-F41E-47F9-815B-5C41646D9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Tapaturmien seuranta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1EC9F7-6581-4553-87A1-01EB7E700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400" dirty="0"/>
              <a:t>Vastaavan hoitajan pitää ilmoittaa välittömästi asianmukaiselle viranomaiselle kaikista poikkeavista tapahtumista, jotka voisivat </a:t>
            </a:r>
            <a:br>
              <a:rPr lang="fi-FI" sz="2400" dirty="0"/>
            </a:br>
            <a:r>
              <a:rPr lang="fi-FI" sz="2400" dirty="0"/>
              <a:t>heikentää laitteiston turvallisuutta sekä kaikista onnettomuuksista.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9B7FC65-86E1-4A7E-AC4C-B99A5975BE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2339" y="1686234"/>
            <a:ext cx="2850610" cy="2133600"/>
          </a:xfrm>
        </p:spPr>
        <p:txBody>
          <a:bodyPr/>
          <a:lstStyle/>
          <a:p>
            <a:r>
              <a:rPr lang="fi-FI" dirty="0"/>
              <a:t>Työtapaturmista ilmoitetaan työsuojelu-viranomaiselle.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34D36D2-7436-483B-8917-9AD66C0BE87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DF38E7-9437-446C-8A56-45477BF723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19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05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DC0EBC-AA54-471C-A5ED-70B2F79D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Käytännön asiat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9BD62E3-A03F-4536-BDAF-8083A09AD9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Kysymykset esitetään seminaarin aikana </a:t>
            </a:r>
            <a:r>
              <a:rPr lang="fi-FI" dirty="0" err="1"/>
              <a:t>chatissa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>Chat on auki klo 14.15 saakka.</a:t>
            </a:r>
          </a:p>
          <a:p>
            <a:r>
              <a:rPr lang="fi-FI" dirty="0"/>
              <a:t>Asiantuntijoille voi lähettää kysymyksiä sähköpostilla myös seminaarin jälkeen:</a:t>
            </a:r>
            <a:br>
              <a:rPr lang="fi-FI" dirty="0"/>
            </a:br>
            <a:r>
              <a:rPr lang="fi-FI" dirty="0">
                <a:hlinkClick r:id="rId2"/>
              </a:rPr>
              <a:t>mikael.soderholm@avi.fi</a:t>
            </a:r>
            <a:br>
              <a:rPr lang="fi-FI" dirty="0"/>
            </a:br>
            <a:r>
              <a:rPr lang="fi-FI" dirty="0">
                <a:hlinkClick r:id="rId3"/>
              </a:rPr>
              <a:t>ville.huurinainen@tukes.fi</a:t>
            </a:r>
            <a:endParaRPr lang="fi-FI" dirty="0"/>
          </a:p>
          <a:p>
            <a:r>
              <a:rPr lang="fi-FI" dirty="0"/>
              <a:t>Tallenne ja esitysmateriaali:</a:t>
            </a:r>
            <a:br>
              <a:rPr lang="fi-FI" dirty="0"/>
            </a:br>
            <a:r>
              <a:rPr lang="fi-FI" dirty="0">
                <a:hlinkClick r:id="rId4"/>
              </a:rPr>
              <a:t>www.tyosuojelu.fi/live4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0381F5-3273-4CD1-8648-CA78FB7F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BDBAA7F-B0EF-47DF-85C1-5F3DD881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2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5138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1B7CC8-9CCF-4458-92D0-FFCDE572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Hissien huolto ja kunnossapito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E1720D-BF15-48A3-BBE2-BC7B174A59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Valmistajan ja työnantajan </a:t>
            </a:r>
            <a:br>
              <a:rPr lang="fi-FI" sz="2400" dirty="0"/>
            </a:br>
            <a:r>
              <a:rPr lang="fi-FI" sz="2400" dirty="0"/>
              <a:t>ohjeiden mukaan</a:t>
            </a:r>
          </a:p>
          <a:p>
            <a:r>
              <a:rPr lang="fi-FI" sz="2400" dirty="0"/>
              <a:t>Tikasnousut</a:t>
            </a:r>
          </a:p>
          <a:p>
            <a:r>
              <a:rPr lang="fi-FI" sz="2400" dirty="0"/>
              <a:t>Työtasot</a:t>
            </a:r>
          </a:p>
          <a:p>
            <a:r>
              <a:rPr lang="fi-FI" sz="2400" dirty="0"/>
              <a:t>Turvavaljaat</a:t>
            </a:r>
          </a:p>
          <a:p>
            <a:r>
              <a:rPr lang="fi-FI" sz="2400" dirty="0"/>
              <a:t>Vahinkokäynnistys</a:t>
            </a:r>
          </a:p>
          <a:p>
            <a:r>
              <a:rPr lang="fi-FI" sz="2400" dirty="0"/>
              <a:t>Yhteydenpito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6B8918-252C-41A3-9176-02B6B5EB1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398" y="1698591"/>
            <a:ext cx="2903837" cy="2133600"/>
          </a:xfrm>
        </p:spPr>
        <p:txBody>
          <a:bodyPr/>
          <a:lstStyle/>
          <a:p>
            <a:r>
              <a:rPr lang="fi-FI" dirty="0"/>
              <a:t>Huolehdi työ-turvallisuudesta. 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B7AB154-5377-4BFA-9FB3-2B0D9F3958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8EC6D2-6FBA-45C8-9105-F9CD56AC02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20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627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165F72-3365-495F-B9F1-ADA97FAA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Lumetus 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2D00677-42C8-4678-91B3-34D779956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400" dirty="0"/>
              <a:t>Opetus ja ohjaus</a:t>
            </a:r>
          </a:p>
          <a:p>
            <a:pPr lvl="1"/>
            <a:r>
              <a:rPr lang="fi-FI" sz="2000" dirty="0"/>
              <a:t>Käyttö- ja huolto-ohjeet</a:t>
            </a:r>
          </a:p>
          <a:p>
            <a:pPr lvl="1"/>
            <a:r>
              <a:rPr lang="fi-FI" sz="2000" dirty="0"/>
              <a:t>Liikkuminen</a:t>
            </a:r>
          </a:p>
          <a:p>
            <a:r>
              <a:rPr lang="fi-FI" sz="2400" dirty="0"/>
              <a:t>Yksintyöskentely</a:t>
            </a:r>
          </a:p>
          <a:p>
            <a:pPr lvl="1"/>
            <a:r>
              <a:rPr lang="fi-FI" sz="2000" dirty="0"/>
              <a:t>Yhteydenpito</a:t>
            </a:r>
          </a:p>
          <a:p>
            <a:pPr lvl="1"/>
            <a:r>
              <a:rPr lang="fi-FI" sz="2000" dirty="0"/>
              <a:t>Ilmoittautuminen vuoron jälkeen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558848-68EB-4175-8B98-1636C9D69EE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C917F5-3069-4B22-B0F1-6E6B878301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21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6235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4A1F6A-A277-4144-8D37-70087588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Lumetus 2/2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621D7C-6BC9-44C7-BCFC-BA59279032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303624"/>
          </a:xfrm>
        </p:spPr>
        <p:txBody>
          <a:bodyPr>
            <a:normAutofit lnSpcReduction="10000"/>
          </a:bodyPr>
          <a:lstStyle/>
          <a:p>
            <a:r>
              <a:rPr lang="fi-FI" sz="2400" dirty="0"/>
              <a:t>Letkut, liittimet ja putket</a:t>
            </a:r>
          </a:p>
          <a:p>
            <a:r>
              <a:rPr lang="fi-FI" sz="2400" dirty="0"/>
              <a:t>Tykit </a:t>
            </a:r>
          </a:p>
          <a:p>
            <a:pPr lvl="1"/>
            <a:r>
              <a:rPr lang="fi-FI" sz="2000" dirty="0"/>
              <a:t>Käsivahinkojen esto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Pumppaamot</a:t>
            </a:r>
          </a:p>
          <a:p>
            <a:pPr lvl="1"/>
            <a:r>
              <a:rPr lang="fi-FI" sz="2000" dirty="0"/>
              <a:t>Valaistus</a:t>
            </a:r>
          </a:p>
          <a:p>
            <a:pPr lvl="1"/>
            <a:r>
              <a:rPr lang="fi-FI" sz="2000" dirty="0"/>
              <a:t>Melu</a:t>
            </a:r>
          </a:p>
          <a:p>
            <a:pPr lvl="1"/>
            <a:r>
              <a:rPr lang="fi-FI" sz="2000" dirty="0"/>
              <a:t>Kaivojen nousutiet</a:t>
            </a:r>
          </a:p>
          <a:p>
            <a:pPr lvl="1"/>
            <a:r>
              <a:rPr lang="fi-FI" sz="2000" dirty="0"/>
              <a:t>Hätä seis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5785E4-C773-4325-8BAE-CC438B410E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1E0737-14BB-42C2-9E6E-0C1DB9C84F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22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2997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12D7B4-1F66-4457-8A6F-8614AF3E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i-FI" sz="4400" dirty="0"/>
              <a:t>Korkealla tehtävät työt</a:t>
            </a:r>
            <a:br>
              <a:rPr lang="fi-FI" sz="4400" dirty="0"/>
            </a:br>
            <a:r>
              <a:rPr lang="fi-FI" dirty="0"/>
              <a:t>Tilapäiset työtasot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34B93F4-5C27-4212-B5EA-9CE17970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20.1.2021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3815FD5-6D76-4CC9-AE1F-D0316A9A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23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7275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76A592-C394-4DF4-973C-4AF5A4B3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Korkealla tehtävät työt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B85E0A-502C-4F24-B776-89F4FC42A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400" dirty="0"/>
              <a:t>Sääolot, tuuli, jäätyminen</a:t>
            </a:r>
          </a:p>
          <a:p>
            <a:r>
              <a:rPr lang="fi-FI" sz="2400" dirty="0"/>
              <a:t>Työvälineiden valinta, turvallisuus, ergonomia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C931FC-9464-410A-8394-2852730A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CC29B97-B46B-4B98-BD5A-54CDAAC3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24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8811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7B64C4-E794-4C45-A9DD-DB70D08E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Korkealla tehtävät työt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586136F-3532-4F43-A9EC-08390F33E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Kulkuteiden valintaan vaikuttavat käyttötiheys, korkeus ja käyttöaika</a:t>
            </a:r>
          </a:p>
          <a:p>
            <a:r>
              <a:rPr lang="fi-FI" sz="2400" dirty="0"/>
              <a:t>Portaat ensisijaiset</a:t>
            </a:r>
          </a:p>
          <a:p>
            <a:r>
              <a:rPr lang="fi-FI" sz="2400" dirty="0"/>
              <a:t>Nojatikkaat vain tilapäiseen siirtymiseen (1-2 kertaa)</a:t>
            </a:r>
          </a:p>
          <a:p>
            <a:r>
              <a:rPr lang="fi-FI" sz="2400" dirty="0"/>
              <a:t>Nojatikkaita ei saa käyttää työskentelyalustana</a:t>
            </a:r>
          </a:p>
          <a:p>
            <a:r>
              <a:rPr lang="fi-FI" sz="2400" dirty="0"/>
              <a:t>Nojatikkaiden pituus enintään 6 metriä ja niiden on ulotuttava </a:t>
            </a:r>
            <a:br>
              <a:rPr lang="fi-FI" sz="2400" dirty="0"/>
            </a:br>
            <a:r>
              <a:rPr lang="fi-FI" sz="2400" dirty="0"/>
              <a:t>1 metrin kuljettavan tason yläpuolelle, jonne tikkaat johtavat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5F408F-8F33-4E5B-B792-9EFDA57E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C9A837C-5FA1-414A-92F3-76EC2692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25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5469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7B64C4-E794-4C45-A9DD-DB70D08E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Korkealla tehtävät työt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586136F-3532-4F43-A9EC-08390F33E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10436353" cy="3030332"/>
          </a:xfrm>
        </p:spPr>
        <p:txBody>
          <a:bodyPr>
            <a:noAutofit/>
          </a:bodyPr>
          <a:lstStyle/>
          <a:p>
            <a:r>
              <a:rPr lang="fi-FI" sz="2400" dirty="0"/>
              <a:t>A-tikkaat painumattomalla alustalla tavallisen huonekorkeuden tiloissa (noin 3 metriä). Mikäli seisontakorkeus on yli 1 metrin, on A-tikkaiden seisomavakavuuden vastattava työpukkia.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5F408F-8F33-4E5B-B792-9EFDA57E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C9A837C-5FA1-414A-92F3-76EC2692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26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6801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7B64C4-E794-4C45-A9DD-DB70D08E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Korkealla tehtävät työt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586136F-3532-4F43-A9EC-08390F33E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10436353" cy="3030332"/>
          </a:xfrm>
        </p:spPr>
        <p:txBody>
          <a:bodyPr>
            <a:noAutofit/>
          </a:bodyPr>
          <a:lstStyle/>
          <a:p>
            <a:r>
              <a:rPr lang="fi-FI" sz="2400" dirty="0"/>
              <a:t>Telineiden pystytys ja purku valmistajan ohjeiden mukaan</a:t>
            </a:r>
          </a:p>
          <a:p>
            <a:r>
              <a:rPr lang="fi-FI" sz="2400" dirty="0"/>
              <a:t>Mikäli telineet rakennetaan paikan päällä esimerkiksi puutavarasta, on oltava rakennesuunnitelmat</a:t>
            </a:r>
          </a:p>
          <a:p>
            <a:r>
              <a:rPr lang="fi-FI" sz="2400" dirty="0"/>
              <a:t>Pystytys, käyttö- ja purkusuunnitelma korkeissa telineissä</a:t>
            </a:r>
          </a:p>
          <a:p>
            <a:r>
              <a:rPr lang="fi-FI" sz="2400" dirty="0"/>
              <a:t>Käyttöönottotarkastus</a:t>
            </a:r>
          </a:p>
          <a:p>
            <a:r>
              <a:rPr lang="fi-FI" sz="2400" dirty="0"/>
              <a:t>Telinekortti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5F408F-8F33-4E5B-B792-9EFDA57E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C9A837C-5FA1-414A-92F3-76EC2692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27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7096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A025E4-174D-4285-8C15-B11DEA3F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Henkilönostot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4C70A80-6495-4CF5-832D-B55A651EC3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Teleskooppi- ja nivelpuominosturin henkilönostokorissa on työntekijän käytettävä henkilökohtaisia putoamissuojaimia, </a:t>
            </a:r>
            <a:br>
              <a:rPr lang="fi-FI" sz="2400" dirty="0"/>
            </a:br>
            <a:r>
              <a:rPr lang="fi-FI" sz="2400" dirty="0"/>
              <a:t>eli valjaita kiinnitysköysineen kiinnitettyinä siihen tarkoitettuun kohtaan nostokorissa</a:t>
            </a:r>
          </a:p>
          <a:p>
            <a:r>
              <a:rPr lang="fi-FI" sz="2400" dirty="0"/>
              <a:t>Henkilönostimen käyttäjällä on lisäksi oltava työnantajan antama kirjallinen lupa nostimen käyttöön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6BF4C0-D248-464E-8A0B-F83F7E42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C539029-723E-42DA-A704-85E57CFC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28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5318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A025E4-174D-4285-8C15-B11DEA3F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Suositeltavaa lukemista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4C70A80-6495-4CF5-832D-B55A651EC3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fi-FI" sz="2400" dirty="0">
                <a:hlinkClick r:id="rId2"/>
              </a:rPr>
              <a:t>Hiihtokeskusalan työturvallisuus</a:t>
            </a:r>
            <a:r>
              <a:rPr lang="fi-FI" sz="2400" dirty="0"/>
              <a:t> (Työturvallisuuskeskus)</a:t>
            </a:r>
          </a:p>
          <a:p>
            <a:r>
              <a:rPr lang="fi-FI" sz="2400" dirty="0" err="1"/>
              <a:t>Vna</a:t>
            </a:r>
            <a:r>
              <a:rPr lang="fi-FI" sz="2400" dirty="0"/>
              <a:t> köysiratalaitteistojen käytöstä ja tarkastamisesta (</a:t>
            </a:r>
            <a:r>
              <a:rPr lang="fi-FI" sz="2400" dirty="0">
                <a:hlinkClick r:id="rId3"/>
              </a:rPr>
              <a:t>220/2018</a:t>
            </a:r>
            <a:r>
              <a:rPr lang="fi-FI" sz="2400" dirty="0"/>
              <a:t>)</a:t>
            </a:r>
          </a:p>
          <a:p>
            <a:r>
              <a:rPr lang="fi-FI" sz="2400" dirty="0"/>
              <a:t>Työturvallisuuslaki (</a:t>
            </a:r>
            <a:r>
              <a:rPr lang="fi-FI" sz="2400" dirty="0">
                <a:hlinkClick r:id="rId4"/>
              </a:rPr>
              <a:t>738/2002</a:t>
            </a:r>
            <a:r>
              <a:rPr lang="fi-FI" sz="2400" dirty="0"/>
              <a:t>)</a:t>
            </a:r>
          </a:p>
          <a:p>
            <a:r>
              <a:rPr lang="fi-FI" sz="2400" dirty="0" err="1"/>
              <a:t>Vna</a:t>
            </a:r>
            <a:r>
              <a:rPr lang="fi-FI" sz="2400" dirty="0"/>
              <a:t> työvälineiden turvallisesta käytöstä ja tarkastamisesta (</a:t>
            </a:r>
            <a:r>
              <a:rPr lang="fi-FI" sz="2400" dirty="0">
                <a:hlinkClick r:id="rId5"/>
              </a:rPr>
              <a:t>403/2008</a:t>
            </a:r>
            <a:r>
              <a:rPr lang="fi-FI" sz="2400" dirty="0"/>
              <a:t>)</a:t>
            </a:r>
          </a:p>
          <a:p>
            <a:r>
              <a:rPr lang="fi-FI" sz="2400" dirty="0" err="1"/>
              <a:t>Vna</a:t>
            </a:r>
            <a:r>
              <a:rPr lang="fi-FI" sz="2400" dirty="0"/>
              <a:t> rakennustyön turvallisuudesta (</a:t>
            </a:r>
            <a:r>
              <a:rPr lang="fi-FI" sz="2400" dirty="0">
                <a:hlinkClick r:id="rId6"/>
              </a:rPr>
              <a:t>205/2009</a:t>
            </a:r>
            <a:r>
              <a:rPr lang="fi-FI" sz="2400" dirty="0"/>
              <a:t>)</a:t>
            </a:r>
          </a:p>
          <a:p>
            <a:r>
              <a:rPr lang="fi-FI" sz="2400" dirty="0"/>
              <a:t>Euroopan parlamentin ja neuvoston asetus (</a:t>
            </a:r>
            <a:r>
              <a:rPr lang="fi-FI" sz="2400" dirty="0">
                <a:hlinkClick r:id="rId7"/>
              </a:rPr>
              <a:t>424/2016</a:t>
            </a:r>
            <a:r>
              <a:rPr lang="fi-FI" sz="2400" dirty="0"/>
              <a:t>)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6BF4C0-D248-464E-8A0B-F83F7E42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C539029-723E-42DA-A704-85E57CFC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29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283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2BAECD-6E25-4787-8FB9-20C7CD7C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7" y="712597"/>
            <a:ext cx="10753347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Verkkoseminaari: Mitä laki edellyttää köysiratojen ja sähkölaitteistojen turvallisuudelta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D0037AE-5EC7-431B-B485-FE64647CB1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13.00 Avaus: </a:t>
            </a:r>
            <a:r>
              <a:rPr lang="fi-FI" dirty="0"/>
              <a:t>Mitä AVI työsuojelu valvoo? Mitä valvoo Tukes?</a:t>
            </a:r>
          </a:p>
          <a:p>
            <a:r>
              <a:rPr lang="fi-FI" b="1" dirty="0"/>
              <a:t>13.05</a:t>
            </a:r>
            <a:r>
              <a:rPr lang="fi-FI" dirty="0"/>
              <a:t> Köysiratojen käytön turvallisuus – lainsäädäntö ja valvonnan havaintoja</a:t>
            </a:r>
            <a:br>
              <a:rPr lang="fi-FI" dirty="0"/>
            </a:br>
            <a:r>
              <a:rPr lang="fi-FI" dirty="0"/>
              <a:t>AVI työsuojelu, tarkastaja Mikael Söderholm</a:t>
            </a:r>
          </a:p>
          <a:p>
            <a:r>
              <a:rPr lang="fi-FI" b="1" dirty="0"/>
              <a:t>13.30</a:t>
            </a:r>
            <a:r>
              <a:rPr lang="fi-FI" dirty="0"/>
              <a:t> Hiihtokeskusten sähkölaitteistojen turvallisuusvaatimukset</a:t>
            </a:r>
            <a:br>
              <a:rPr lang="fi-FI" dirty="0"/>
            </a:br>
            <a:r>
              <a:rPr lang="fi-FI" dirty="0"/>
              <a:t>Tukes, ylitarkastaja Ville Huurinainen</a:t>
            </a:r>
          </a:p>
          <a:p>
            <a:r>
              <a:rPr lang="fi-FI" b="1" dirty="0"/>
              <a:t>​​​​​​​13.55 </a:t>
            </a:r>
            <a:r>
              <a:rPr lang="fi-FI" dirty="0"/>
              <a:t>Yhteenveto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i-FI" sz="2400" b="1" dirty="0"/>
              <a:t>Tervetuloa!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F0FEEB-C44F-4F80-8B41-6A2585D3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EBCFE1-F83A-4C6F-9D77-2CF99FEC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3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595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7D4E98-B2C5-450E-A83B-D8F8D08C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/>
              <a:t>Kiitos!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AEEBF6B-165A-4D7F-8D79-4688DB9D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20.1.2021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27B6702-049B-44AD-A124-57902C79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30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213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F32C40-1516-43AD-AD3C-7E256676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Viranomaistoiminta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43E7AE-6F4A-4687-97CB-C258CF74DB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Sosiaali- ja terveysministeriö</a:t>
            </a:r>
          </a:p>
          <a:p>
            <a:r>
              <a:rPr lang="fi-FI" sz="2400" dirty="0"/>
              <a:t>Aluehallintovirastojen työsuojelun vastuualueet</a:t>
            </a:r>
          </a:p>
          <a:p>
            <a:r>
              <a:rPr lang="fi-FI" sz="2400" dirty="0" err="1"/>
              <a:t>Kiwa</a:t>
            </a:r>
            <a:r>
              <a:rPr lang="fi-FI" sz="2400" dirty="0"/>
              <a:t> Inspecta Oy</a:t>
            </a:r>
          </a:p>
          <a:p>
            <a:r>
              <a:rPr lang="fi-FI" sz="2400" dirty="0" err="1"/>
              <a:t>Nosturiexpertit</a:t>
            </a:r>
            <a:r>
              <a:rPr lang="fi-FI" sz="2400" dirty="0"/>
              <a:t> Oy</a:t>
            </a:r>
          </a:p>
          <a:p>
            <a:r>
              <a:rPr lang="fi-FI" sz="2400" dirty="0"/>
              <a:t>Tukes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5032E3-3623-4F08-8C5F-764B2B9E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1A61FD6-0007-470F-81B1-5541DE98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4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354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12D7B4-1F66-4457-8A6F-8614AF3E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i-FI" sz="4400" dirty="0"/>
              <a:t>Yleistä työturvallisuuslaista</a:t>
            </a:r>
            <a:br>
              <a:rPr lang="fi-FI" sz="4400" dirty="0"/>
            </a:br>
            <a:r>
              <a:rPr lang="fi-FI" dirty="0"/>
              <a:t>738/2002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34B93F4-5C27-4212-B5EA-9CE17970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20.1.2021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3815FD5-6D76-4CC9-AE1F-D0316A9A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5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670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5E91C-708B-4707-9047-6CF1AB65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Yhteinen työpaikka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EC711C-26C3-46C7-8BD4-CFBA9B27E0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49 § Yhteisellä työpaikalla toimivien huolehtimisvelvoite</a:t>
            </a:r>
          </a:p>
          <a:p>
            <a:r>
              <a:rPr lang="fi-FI" sz="2400" dirty="0"/>
              <a:t>50 § Tiedottaminen ja yhteistoiminta yhteisellä työpaikalla</a:t>
            </a:r>
          </a:p>
          <a:p>
            <a:r>
              <a:rPr lang="fi-FI" sz="2400" dirty="0"/>
              <a:t>51 § Pääasiallista määräysvaltaa käyttävän työnantajan velvollisuudet yhteisellä työpaikalla</a:t>
            </a:r>
          </a:p>
          <a:p>
            <a:r>
              <a:rPr lang="fi-FI" sz="2400" dirty="0"/>
              <a:t>55 § Vapaaehtoistyö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79FB27-6082-45CC-A1A6-17D1C310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19F7E4A-75DE-442C-86B2-AF4E80BB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6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702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D05230-AC07-49F2-BEAB-335F2577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78373"/>
            <a:ext cx="5590032" cy="1325563"/>
          </a:xfrm>
        </p:spPr>
        <p:txBody>
          <a:bodyPr>
            <a:normAutofit/>
          </a:bodyPr>
          <a:lstStyle/>
          <a:p>
            <a:pPr algn="ctr"/>
            <a:r>
              <a:rPr lang="fi-FI" sz="4800" dirty="0"/>
              <a:t>Tarkastukset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2C0441-1DEC-49B3-912C-EF681EAF2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3113908"/>
            <a:ext cx="5590033" cy="31514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400" dirty="0"/>
              <a:t>Valtioneuvoston asetus köysiratalaitteistojen</a:t>
            </a:r>
            <a:br>
              <a:rPr lang="fi-FI" sz="2400" dirty="0"/>
            </a:br>
            <a:r>
              <a:rPr lang="fi-FI" sz="2400" dirty="0"/>
              <a:t>käytöstä ja tarkastamisesta</a:t>
            </a:r>
            <a:br>
              <a:rPr lang="fi-FI" sz="2400" dirty="0"/>
            </a:br>
            <a:r>
              <a:rPr lang="fi-FI" sz="2400" dirty="0"/>
              <a:t>220/2018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5EF6FC6-9AED-4035-A56E-AEAAE320B05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20B8F7-5A3A-495C-BA8B-BF8A7F96C9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7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988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5D46DD-89D2-4306-B423-189A82D9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Käyttöönottotarkastus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389E3D-5973-40E6-BDA0-FD23D7F18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Uusille</a:t>
            </a:r>
          </a:p>
          <a:p>
            <a:r>
              <a:rPr lang="fi-FI" dirty="0"/>
              <a:t>Siirretyille</a:t>
            </a:r>
          </a:p>
          <a:p>
            <a:r>
              <a:rPr lang="fi-FI" dirty="0"/>
              <a:t>Oleellisesti muutetuille</a:t>
            </a:r>
          </a:p>
          <a:p>
            <a:r>
              <a:rPr lang="fi-FI" dirty="0"/>
              <a:t>Käyttötarkoituksen muutos (esimerkiksi polkupyörät)</a:t>
            </a:r>
          </a:p>
          <a:p>
            <a:r>
              <a:rPr lang="fi-FI" dirty="0"/>
              <a:t>Tarkastukset suorittaa tehtävään pätevyytensä osoittanut asiantuntijayhteisö</a:t>
            </a:r>
          </a:p>
          <a:p>
            <a:r>
              <a:rPr lang="fi-FI" dirty="0"/>
              <a:t>Pöytäkirja oltava keskuksessa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3760BB-68C0-49A2-9E56-92ECDF2C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CB09656-3DF5-49A6-A05D-1E485E37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8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897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C2AF8B-0382-429B-9AC9-9A4C39F1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Määräaikaistarkastus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89E56F-802A-47C6-8971-3595D64D89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Vuosittain käyttökauden aikana</a:t>
            </a:r>
          </a:p>
          <a:p>
            <a:r>
              <a:rPr lang="fi-FI" dirty="0"/>
              <a:t>Joka neljäs tarkastus käyttökaudesta riippumatta lumettomana aikana</a:t>
            </a:r>
          </a:p>
          <a:p>
            <a:r>
              <a:rPr lang="fi-FI" dirty="0"/>
              <a:t>Tarkastukset suorittaa tehtävään pätevyytensä osoittanut asiantuntijayhteisö</a:t>
            </a:r>
          </a:p>
          <a:p>
            <a:r>
              <a:rPr lang="fi-FI" dirty="0"/>
              <a:t>Pöytäkirjan jäljennös oltava hissillä</a:t>
            </a:r>
          </a:p>
          <a:p>
            <a:r>
              <a:rPr lang="fi-FI" dirty="0"/>
              <a:t>Tulee olla kuittaukset korjausten suorittamisesta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0669A-0C9B-4D3C-A7E2-00A30540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i-FI"/>
              <a:t>20.1.2021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A2E42C-79DC-49C1-A812-3105090A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9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4418330"/>
      </p:ext>
    </p:extLst>
  </p:cSld>
  <p:clrMapOvr>
    <a:masterClrMapping/>
  </p:clrMapOvr>
</p:sld>
</file>

<file path=ppt/theme/theme1.xml><?xml version="1.0" encoding="utf-8"?>
<a:theme xmlns:a="http://schemas.openxmlformats.org/drawingml/2006/main" name="Visuaalisetdiat 1">
  <a:themeElements>
    <a:clrScheme name="AV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FFF"/>
      </a:accent6>
      <a:hlink>
        <a:srgbClr val="FFFFFF"/>
      </a:hlink>
      <a:folHlink>
        <a:srgbClr val="E7E6E6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IPPT_TS_FI.potx" id="{D4DBA918-A4C4-4FE4-9EA9-ED08EF3C5D8C}" vid="{2CFA6693-DFBC-4BC5-BB41-0C0B5BAF2198}"/>
    </a:ext>
  </a:extLst>
</a:theme>
</file>

<file path=ppt/theme/theme2.xml><?xml version="1.0" encoding="utf-8"?>
<a:theme xmlns:a="http://schemas.openxmlformats.org/drawingml/2006/main" name="Diapohjat työkäyttöön">
  <a:themeElements>
    <a:clrScheme name="AVI sinin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FFF"/>
      </a:accent6>
      <a:hlink>
        <a:srgbClr val="00559F"/>
      </a:hlink>
      <a:folHlink>
        <a:srgbClr val="000000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IPPT_TS_FI.potx" id="{D4DBA918-A4C4-4FE4-9EA9-ED08EF3C5D8C}" vid="{CF5E6ABA-A624-4D84-945F-0471EB24C7C5}"/>
    </a:ext>
  </a:extLst>
</a:theme>
</file>

<file path=ppt/theme/theme3.xml><?xml version="1.0" encoding="utf-8"?>
<a:theme xmlns:a="http://schemas.openxmlformats.org/drawingml/2006/main" name="Visuaalisetdiat 2">
  <a:themeElements>
    <a:clrScheme name="AVI sinin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FFF"/>
      </a:accent6>
      <a:hlink>
        <a:srgbClr val="00559F"/>
      </a:hlink>
      <a:folHlink>
        <a:srgbClr val="000000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IPPT_TS_FI.potx" id="{D4DBA918-A4C4-4FE4-9EA9-ED08EF3C5D8C}" vid="{F5127C89-1113-499E-A066-007E0322B6D9}"/>
    </a:ext>
  </a:extLst>
</a:theme>
</file>

<file path=ppt/theme/theme4.xml><?xml version="1.0" encoding="utf-8"?>
<a:theme xmlns:a="http://schemas.openxmlformats.org/drawingml/2006/main" name="Väliotsikko- ja lopetusdiat">
  <a:themeElements>
    <a:clrScheme name="AVI link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9E3"/>
      </a:accent6>
      <a:hlink>
        <a:srgbClr val="FFFFFF"/>
      </a:hlink>
      <a:folHlink>
        <a:srgbClr val="E7E6E6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IPPT_TS_FI.potx" id="{D4DBA918-A4C4-4FE4-9EA9-ED08EF3C5D8C}" vid="{E082EE38-2777-4026-84C4-E72B1BE4EEBC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80ABF1006767B40ACCAA03C0E51D064" ma:contentTypeVersion="3" ma:contentTypeDescription="Luo uusi asiakirja." ma:contentTypeScope="" ma:versionID="2feda5d38526d1956298ac823373137c">
  <xsd:schema xmlns:xsd="http://www.w3.org/2001/XMLSchema" xmlns:xs="http://www.w3.org/2001/XMLSchema" xmlns:p="http://schemas.microsoft.com/office/2006/metadata/properties" xmlns:ns1="http://schemas.microsoft.com/sharepoint/v3" xmlns:ns2="a63e5a92-7ee0-4b65-bea0-589127a6261a" targetNamespace="http://schemas.microsoft.com/office/2006/metadata/properties" ma:root="true" ma:fieldsID="ef3e918aed1a77c1cea1c1d09138ce55" ns1:_="" ns2:_="">
    <xsd:import namespace="http://schemas.microsoft.com/sharepoint/v3"/>
    <xsd:import namespace="a63e5a92-7ee0-4b65-bea0-589127a6261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e5a92-7ee0-4b65-bea0-589127a626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2BCF4-6B92-41C7-BD5C-DDEAD7085F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5A0CD1-CE5B-41E0-A7FD-BE0506A889D5}">
  <ds:schemaRefs>
    <ds:schemaRef ds:uri="http://schemas.microsoft.com/sharepoint/v3"/>
    <ds:schemaRef ds:uri="a63e5a92-7ee0-4b65-bea0-589127a6261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31BA71-D4CE-4CED-8345-0E6B189FD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3e5a92-7ee0-4b65-bea0-589127a626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AVIPPT_TS_FI</Template>
  <TotalTime>1355</TotalTime>
  <Words>744</Words>
  <Application>Microsoft Office PowerPoint</Application>
  <PresentationFormat>Laajakuva</PresentationFormat>
  <Paragraphs>214</Paragraphs>
  <Slides>30</Slides>
  <Notes>20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30</vt:i4>
      </vt:variant>
    </vt:vector>
  </HeadingPairs>
  <TitlesOfParts>
    <vt:vector size="38" baseType="lpstr">
      <vt:lpstr>Arial</vt:lpstr>
      <vt:lpstr>Calibri</vt:lpstr>
      <vt:lpstr>Georgia</vt:lpstr>
      <vt:lpstr>Verdana</vt:lpstr>
      <vt:lpstr>Visuaalisetdiat 1</vt:lpstr>
      <vt:lpstr>Diapohjat työkäyttöön</vt:lpstr>
      <vt:lpstr>Visuaalisetdiat 2</vt:lpstr>
      <vt:lpstr>Väliotsikko- ja lopetusdiat</vt:lpstr>
      <vt:lpstr>PowerPoint-esitys</vt:lpstr>
      <vt:lpstr>Käytännön asiat</vt:lpstr>
      <vt:lpstr>Verkkoseminaari: Mitä laki edellyttää köysiratojen ja sähkölaitteistojen turvallisuudelta</vt:lpstr>
      <vt:lpstr>Viranomaistoiminta</vt:lpstr>
      <vt:lpstr>Yleistä työturvallisuuslaista 738/2002</vt:lpstr>
      <vt:lpstr>Yhteinen työpaikka</vt:lpstr>
      <vt:lpstr>Tarkastukset</vt:lpstr>
      <vt:lpstr>Käyttöönottotarkastus</vt:lpstr>
      <vt:lpstr>Määräaikaistarkastus</vt:lpstr>
      <vt:lpstr>Perusteellinen määräaikaistarkastus</vt:lpstr>
      <vt:lpstr>Käytöstä poistetun hissin uudelleen käyttöönotto</vt:lpstr>
      <vt:lpstr>Toimintakunnon varmistaminen</vt:lpstr>
      <vt:lpstr>Henkilökunta</vt:lpstr>
      <vt:lpstr>Köysiratalaitteiston vastaava hoitaja</vt:lpstr>
      <vt:lpstr>Koneenkäyttäjän tehtävät</vt:lpstr>
      <vt:lpstr>Muun käyttöhenkilökunnan tehtävät</vt:lpstr>
      <vt:lpstr>Hiihtohissien valvonta</vt:lpstr>
      <vt:lpstr>Liikkuminen rinnealueella</vt:lpstr>
      <vt:lpstr>Tapaturmien seuranta</vt:lpstr>
      <vt:lpstr>Hissien huolto ja kunnossapito</vt:lpstr>
      <vt:lpstr>Lumetus 1/2</vt:lpstr>
      <vt:lpstr>Lumetus 2/2</vt:lpstr>
      <vt:lpstr>Korkealla tehtävät työt Tilapäiset työtasot</vt:lpstr>
      <vt:lpstr>Korkealla tehtävät työt</vt:lpstr>
      <vt:lpstr>Korkealla tehtävät työt</vt:lpstr>
      <vt:lpstr>Korkealla tehtävät työt</vt:lpstr>
      <vt:lpstr>Korkealla tehtävät työt</vt:lpstr>
      <vt:lpstr>Henkilönostot </vt:lpstr>
      <vt:lpstr>Suositeltavaa lukemista 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Hautala Riina</dc:creator>
  <cp:lastModifiedBy>Eronen Risto</cp:lastModifiedBy>
  <cp:revision>31</cp:revision>
  <dcterms:created xsi:type="dcterms:W3CDTF">2021-01-13T11:30:14Z</dcterms:created>
  <dcterms:modified xsi:type="dcterms:W3CDTF">2021-01-14T13:04:26Z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0x010100A80ABF1006767B40ACCAA03C0E51D064</vt:lpwstr>
  </property>
</Properties>
</file>