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758" r:id="rId2"/>
    <p:sldMasterId id="2147483703" r:id="rId3"/>
    <p:sldMasterId id="2147483744" r:id="rId4"/>
    <p:sldMasterId id="2147483753" r:id="rId5"/>
  </p:sldMasterIdLst>
  <p:notesMasterIdLst>
    <p:notesMasterId r:id="rId25"/>
  </p:notesMasterIdLst>
  <p:handoutMasterIdLst>
    <p:handoutMasterId r:id="rId26"/>
  </p:handoutMasterIdLst>
  <p:sldIdLst>
    <p:sldId id="268" r:id="rId6"/>
    <p:sldId id="258" r:id="rId7"/>
    <p:sldId id="279" r:id="rId8"/>
    <p:sldId id="278" r:id="rId9"/>
    <p:sldId id="360" r:id="rId10"/>
    <p:sldId id="364" r:id="rId11"/>
    <p:sldId id="284" r:id="rId12"/>
    <p:sldId id="285" r:id="rId13"/>
    <p:sldId id="281" r:id="rId14"/>
    <p:sldId id="363" r:id="rId15"/>
    <p:sldId id="269" r:id="rId16"/>
    <p:sldId id="361" r:id="rId17"/>
    <p:sldId id="276" r:id="rId18"/>
    <p:sldId id="275" r:id="rId19"/>
    <p:sldId id="265" r:id="rId20"/>
    <p:sldId id="266" r:id="rId21"/>
    <p:sldId id="270" r:id="rId22"/>
    <p:sldId id="286" r:id="rId23"/>
    <p:sldId id="359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ri Harju" initials="KH" lastIdx="2" clrIdx="0">
    <p:extLst>
      <p:ext uri="{19B8F6BF-5375-455C-9EA6-DF929625EA0E}">
        <p15:presenceInfo xmlns:p15="http://schemas.microsoft.com/office/powerpoint/2012/main" userId="S::karri.harju@ilme.fi::ba121a6e-2627-4905-9345-45b5743acfbe" providerId="AD"/>
      </p:ext>
    </p:extLst>
  </p:cmAuthor>
  <p:cmAuthor id="2" name="Sami Aalto" initials="SA" lastIdx="2" clrIdx="1">
    <p:extLst>
      <p:ext uri="{19B8F6BF-5375-455C-9EA6-DF929625EA0E}">
        <p15:presenceInfo xmlns:p15="http://schemas.microsoft.com/office/powerpoint/2012/main" userId="S::sami@ilme.fi::51c367fc-1947-44b7-94e2-29768fcfbb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9C"/>
    <a:srgbClr val="B2E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129"/>
  </p:normalViewPr>
  <p:slideViewPr>
    <p:cSldViewPr snapToGrid="0" snapToObjects="1">
      <p:cViewPr varScale="1">
        <p:scale>
          <a:sx n="55" d="100"/>
          <a:sy n="55" d="100"/>
        </p:scale>
        <p:origin x="758" y="38"/>
      </p:cViewPr>
      <p:guideLst/>
    </p:cSldViewPr>
  </p:slideViewPr>
  <p:outlineViewPr>
    <p:cViewPr>
      <p:scale>
        <a:sx n="33" d="100"/>
        <a:sy n="33" d="100"/>
      </p:scale>
      <p:origin x="0" y="-1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5" d="100"/>
          <a:sy n="115" d="100"/>
        </p:scale>
        <p:origin x="31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27555C-3E35-3847-B16A-1E834C98CA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B9478-54F6-CB4E-8937-3A5EC7C4E7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069A5-E54A-824B-A5D8-D79635F268BB}" type="datetimeFigureOut">
              <a:rPr lang="fi-FI" smtClean="0"/>
              <a:t>14.1.2021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A5524-AEC1-694D-9B2D-5FA6A9FB74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2AACE-CD64-D94C-A8A4-8C3C758243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A4CFD-488E-F143-940C-198B3D4E093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9977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98576-032E-804A-8EBC-90FBDF0CE6ED}" type="datetimeFigureOut">
              <a:rPr lang="fi-FI" smtClean="0"/>
              <a:t>14.1.2021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9405B-6D8F-114C-BFC8-821DE55CBFF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1034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 teet esitystä ruotsiksi tai englanniksi, voit käyttää ”Esityksessäni tänään” sijaan näitä ilmaisuja: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 min presentation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 my presentation today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9405B-6D8F-114C-BFC8-821DE55CBFF2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862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hyperlink" Target="http://tukes-mediaportal.qbank.se/search" TargetMode="External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alinen kans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4F9851-D340-2645-98F1-D2626287EA8E}"/>
              </a:ext>
            </a:extLst>
          </p:cNvPr>
          <p:cNvSpPr/>
          <p:nvPr userDrawn="1"/>
        </p:nvSpPr>
        <p:spPr>
          <a:xfrm>
            <a:off x="359065" y="2045874"/>
            <a:ext cx="4581769" cy="27662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Logo" descr="Tukes-logo">
            <a:extLst>
              <a:ext uri="{FF2B5EF4-FFF2-40B4-BE49-F238E27FC236}">
                <a16:creationId xmlns:a16="http://schemas.microsoft.com/office/drawing/2014/main" id="{97CCD70F-E009-3841-957D-7F199427A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419" y="2905984"/>
            <a:ext cx="2946241" cy="1046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CABA4-AAF8-0E43-A36D-53224ED6D90C}"/>
              </a:ext>
            </a:extLst>
          </p:cNvPr>
          <p:cNvSpPr/>
          <p:nvPr userDrawn="1"/>
        </p:nvSpPr>
        <p:spPr>
          <a:xfrm>
            <a:off x="4940834" y="2045874"/>
            <a:ext cx="7251166" cy="276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2557169-156F-BA49-A25A-4343E6D0F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3663" y="2222622"/>
            <a:ext cx="4984750" cy="4579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Sisällön paikkamerkki 14">
            <a:extLst>
              <a:ext uri="{FF2B5EF4-FFF2-40B4-BE49-F238E27FC236}">
                <a16:creationId xmlns:a16="http://schemas.microsoft.com/office/drawing/2014/main" id="{79768081-216B-3147-8CFD-EBCBB653FFB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959766" y="2218805"/>
            <a:ext cx="1001285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A09C"/>
                </a:solidFill>
              </a:defRPr>
            </a:lvl1pPr>
          </a:lstStyle>
          <a:p>
            <a:pPr lvl="0"/>
            <a:fld id="{E51E42E6-D6B8-9A45-8AE5-27033C2682A9}" type="datetime1">
              <a:rPr lang="fi-FI" smtClean="0"/>
              <a:t>23.8.2019</a:t>
            </a:fld>
            <a:endParaRPr lang="fi-FI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52BE01-FA23-3A46-A564-0CD4D9DF2613}"/>
              </a:ext>
            </a:extLst>
          </p:cNvPr>
          <p:cNvSpPr txBox="1"/>
          <p:nvPr userDrawn="1"/>
        </p:nvSpPr>
        <p:spPr>
          <a:xfrm>
            <a:off x="5173663" y="4382994"/>
            <a:ext cx="6787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Turvallisuus- ja kemikaalivirasto (Tukes)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60E4563B-5819-A947-AAE0-A7813C52E7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662" y="2686678"/>
            <a:ext cx="6180137" cy="169266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otsikkoa naps.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413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3339C5B-58A8-4A46-8213-CFBBB5491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803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E8F1FD-F758-B24D-B237-42829C001C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745673"/>
            <a:ext cx="10515600" cy="4053671"/>
          </a:xfr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FDDE77BA-CC1C-E64F-A886-49E381CC6C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31C35B3-AB69-884D-88B7-FEBEC6B43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37844" y="6225081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713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3339C5B-58A8-4A46-8213-CFBBB5491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802"/>
            <a:ext cx="5171747" cy="1416518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E8F1FD-F758-B24D-B237-42829C001C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42672"/>
            <a:ext cx="5171747" cy="405367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/>
              <a:t>Neljäs taso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53A8AA-C5D5-B143-98C8-B314FFF5D7D7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200775" y="294827"/>
            <a:ext cx="5172075" cy="5501514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4AB837A6-24CB-984F-BC9E-5939691C46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F9D98C9D-87EB-F242-88B2-E026D3C9A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37844" y="6225081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732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3339C5B-58A8-4A46-8213-CFBBB5491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802"/>
            <a:ext cx="10515600" cy="1325563"/>
          </a:xfrm>
        </p:spPr>
        <p:txBody>
          <a:bodyPr anchor="ctr" anchorCtr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87D73D-0760-024C-B2E1-2252F4835120}"/>
              </a:ext>
            </a:extLst>
          </p:cNvPr>
          <p:cNvSpPr/>
          <p:nvPr userDrawn="1"/>
        </p:nvSpPr>
        <p:spPr>
          <a:xfrm>
            <a:off x="2140226" y="1744061"/>
            <a:ext cx="2283188" cy="228003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7200" b="1" dirty="0"/>
              <a:t>1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57BDE3-5831-B845-A484-8ECE1D82C6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39725" y="1745673"/>
            <a:ext cx="2283688" cy="2280037"/>
          </a:xfrm>
        </p:spPr>
        <p:txBody>
          <a:bodyPr/>
          <a:lstStyle/>
          <a:p>
            <a:r>
              <a:rPr lang="fi-FI" dirty="0"/>
              <a:t>Kuva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E8F1FD-F758-B24D-B237-42829C001C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10685" y="4147795"/>
            <a:ext cx="2533153" cy="165155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Muokkaa </a:t>
            </a:r>
            <a:r>
              <a:rPr lang="fi-FI" dirty="0" err="1"/>
              <a:t>kuvateks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D3AAC2-F494-5541-AC67-FD68C0953984}"/>
              </a:ext>
            </a:extLst>
          </p:cNvPr>
          <p:cNvSpPr/>
          <p:nvPr userDrawn="1"/>
        </p:nvSpPr>
        <p:spPr>
          <a:xfrm>
            <a:off x="4962939" y="1744061"/>
            <a:ext cx="2283188" cy="228003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7200" b="1" dirty="0"/>
              <a:t>2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F5011B0-441C-B54E-B66B-ABBD45E19F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956643" y="1745673"/>
            <a:ext cx="2283688" cy="2280037"/>
          </a:xfrm>
        </p:spPr>
        <p:txBody>
          <a:bodyPr/>
          <a:lstStyle/>
          <a:p>
            <a:r>
              <a:rPr lang="fi-FI" dirty="0"/>
              <a:t>Kuva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148EB0C-82F6-B34E-B3DE-B1C2AAAEA7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9423" y="4147795"/>
            <a:ext cx="2533153" cy="165155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Muokkaa </a:t>
            </a:r>
            <a:r>
              <a:rPr lang="fi-FI" dirty="0" err="1"/>
              <a:t>kuvateks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B4C00B-F2A9-2E46-9553-DE54006B035B}"/>
              </a:ext>
            </a:extLst>
          </p:cNvPr>
          <p:cNvSpPr/>
          <p:nvPr userDrawn="1"/>
        </p:nvSpPr>
        <p:spPr>
          <a:xfrm>
            <a:off x="7775713" y="1744061"/>
            <a:ext cx="2283188" cy="228003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7200" b="1" dirty="0"/>
              <a:t>3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88DA69E-E332-A243-8DEB-714EE3B1E9F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768587" y="1745673"/>
            <a:ext cx="2283688" cy="2280037"/>
          </a:xfrm>
        </p:spPr>
        <p:txBody>
          <a:bodyPr/>
          <a:lstStyle/>
          <a:p>
            <a:r>
              <a:rPr lang="fi-FI" dirty="0"/>
              <a:t>Kuva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47C2D07-F022-7346-9C0E-B1D5F847A7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48160" y="4147795"/>
            <a:ext cx="2533153" cy="165155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Muokkaa </a:t>
            </a:r>
            <a:r>
              <a:rPr lang="fi-FI" dirty="0" err="1"/>
              <a:t>kuvateks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6" name="Tekstin paikkamerkki 4">
            <a:extLst>
              <a:ext uri="{FF2B5EF4-FFF2-40B4-BE49-F238E27FC236}">
                <a16:creationId xmlns:a16="http://schemas.microsoft.com/office/drawing/2014/main" id="{EAF8E2A4-35C4-CB46-BE7B-13F288C399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40878B84-AF8E-0B4D-8C94-438FCBA38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37844" y="6225081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6302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3339C5B-58A8-4A46-8213-CFBBB5491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802"/>
            <a:ext cx="10515600" cy="1325563"/>
          </a:xfrm>
        </p:spPr>
        <p:txBody>
          <a:bodyPr anchor="ctr" anchorCtr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57BDE3-5831-B845-A484-8ECE1D82C6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7240" y="1745673"/>
            <a:ext cx="2283688" cy="2280037"/>
          </a:xfrm>
        </p:spPr>
        <p:txBody>
          <a:bodyPr/>
          <a:lstStyle/>
          <a:p>
            <a:r>
              <a:rPr lang="fi-FI" dirty="0"/>
              <a:t>Kuva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E8F1FD-F758-B24D-B237-42829C001C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51147"/>
            <a:ext cx="2533153" cy="1648197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Muokkaa </a:t>
            </a:r>
            <a:r>
              <a:rPr lang="fi-FI" dirty="0" err="1"/>
              <a:t>kuvateks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F5011B0-441C-B54E-B66B-ABBD45E19F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25184" y="1745673"/>
            <a:ext cx="2283688" cy="2280037"/>
          </a:xfrm>
        </p:spPr>
        <p:txBody>
          <a:bodyPr/>
          <a:lstStyle/>
          <a:p>
            <a:r>
              <a:rPr lang="fi-FI" dirty="0"/>
              <a:t>Kuva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148EB0C-82F6-B34E-B3DE-B1C2AAAEA7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9015" y="4151147"/>
            <a:ext cx="2533153" cy="1648197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Muokkaa </a:t>
            </a:r>
            <a:r>
              <a:rPr lang="fi-FI" dirty="0" err="1"/>
              <a:t>kuvateks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4485F6B1-99D1-374E-BF24-ABF978327E8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83128" y="1745673"/>
            <a:ext cx="2283688" cy="2280037"/>
          </a:xfrm>
        </p:spPr>
        <p:txBody>
          <a:bodyPr/>
          <a:lstStyle/>
          <a:p>
            <a:r>
              <a:rPr lang="fi-FI" dirty="0"/>
              <a:t>Kuva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C148894-8A95-3344-9DDF-2BB19BB631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9830" y="4151147"/>
            <a:ext cx="2533153" cy="1648197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Muokkaa </a:t>
            </a:r>
            <a:r>
              <a:rPr lang="fi-FI" dirty="0" err="1"/>
              <a:t>kuvateks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88DA69E-E332-A243-8DEB-714EE3B1E9F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41073" y="1745673"/>
            <a:ext cx="2283688" cy="2280037"/>
          </a:xfrm>
        </p:spPr>
        <p:txBody>
          <a:bodyPr/>
          <a:lstStyle/>
          <a:p>
            <a:r>
              <a:rPr lang="fi-FI" dirty="0"/>
              <a:t>Kuva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47C2D07-F022-7346-9C0E-B1D5F847A7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20646" y="4151147"/>
            <a:ext cx="2533153" cy="1648197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Muokkaa </a:t>
            </a:r>
            <a:r>
              <a:rPr lang="fi-FI" dirty="0" err="1"/>
              <a:t>kuvateks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6" name="Tekstin paikkamerkki 4">
            <a:extLst>
              <a:ext uri="{FF2B5EF4-FFF2-40B4-BE49-F238E27FC236}">
                <a16:creationId xmlns:a16="http://schemas.microsoft.com/office/drawing/2014/main" id="{EAF8E2A4-35C4-CB46-BE7B-13F288C399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40878B84-AF8E-0B4D-8C94-438FCBA38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37844" y="6225081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592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3339C5B-58A8-4A46-8213-CFBBB5491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802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D9AD5388-4E92-B64E-A685-5BD507A63E4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838201" y="1739958"/>
            <a:ext cx="10515600" cy="4053670"/>
          </a:xfrm>
        </p:spPr>
        <p:txBody>
          <a:bodyPr/>
          <a:lstStyle/>
          <a:p>
            <a:r>
              <a:rPr lang="fi-FI" dirty="0"/>
              <a:t>Taulukko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8130B969-3C90-C949-A5A0-ACFEE29DDB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3F61EE0C-E129-C94D-AA1A-185457C69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37844" y="6225081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8262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3339C5B-58A8-4A46-8213-CFBBB5491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802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EB77B35-8186-D349-ABC6-20934FF400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1739958"/>
            <a:ext cx="3042683" cy="4053670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Teksti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D9AD5388-4E92-B64E-A685-5BD507A63E4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4029739" y="1739958"/>
            <a:ext cx="7324061" cy="4053670"/>
          </a:xfrm>
        </p:spPr>
        <p:txBody>
          <a:bodyPr/>
          <a:lstStyle/>
          <a:p>
            <a:r>
              <a:rPr lang="fi-FI" dirty="0"/>
              <a:t>Taulukko</a:t>
            </a:r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881F5B6E-A9CF-254A-9F87-0B75F019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E7C15AD5-973D-5B45-9FF4-7088F9ACC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37844" y="6225081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3629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3339C5B-58A8-4A46-8213-CFBBB5491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802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9B2CDE67-4C79-0A44-99D1-C9221996F72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38200" y="1740706"/>
            <a:ext cx="10515600" cy="4053670"/>
          </a:xfrm>
        </p:spPr>
        <p:txBody>
          <a:bodyPr/>
          <a:lstStyle/>
          <a:p>
            <a:r>
              <a:rPr lang="fi-FI" dirty="0"/>
              <a:t>Kaavio</a:t>
            </a:r>
          </a:p>
          <a:p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073698C-C2BC-B640-88E5-F7C99443EF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FB833AEE-7C4B-BE48-AD2A-9E413D181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37844" y="6225081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358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iantuntija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>
            <a:extLst>
              <a:ext uri="{FF2B5EF4-FFF2-40B4-BE49-F238E27FC236}">
                <a16:creationId xmlns:a16="http://schemas.microsoft.com/office/drawing/2014/main" id="{EBC7443A-A462-4346-A58F-D816CC70D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802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3FEC1568-84C3-5C4E-8CAE-EF5FEB3F12A3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38199" y="1745673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dirty="0"/>
              <a:t>Kuva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6B02C837-E4E4-1F4A-872B-DE49787B159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8199" y="2999742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27" name="Kuvan paikkamerkki 2">
            <a:extLst>
              <a:ext uri="{FF2B5EF4-FFF2-40B4-BE49-F238E27FC236}">
                <a16:creationId xmlns:a16="http://schemas.microsoft.com/office/drawing/2014/main" id="{C99BAC30-6051-2E4B-9BAE-FBC83FD7FEFC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2571426" y="1745673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</p:txBody>
      </p:sp>
      <p:sp>
        <p:nvSpPr>
          <p:cNvPr id="28" name="Sisällön paikkamerkki 2">
            <a:extLst>
              <a:ext uri="{FF2B5EF4-FFF2-40B4-BE49-F238E27FC236}">
                <a16:creationId xmlns:a16="http://schemas.microsoft.com/office/drawing/2014/main" id="{783327C3-8EFD-D94D-83E3-5A7994C268F5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2571426" y="2999742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29" name="Kuvan paikkamerkki 2">
            <a:extLst>
              <a:ext uri="{FF2B5EF4-FFF2-40B4-BE49-F238E27FC236}">
                <a16:creationId xmlns:a16="http://schemas.microsoft.com/office/drawing/2014/main" id="{FD71666E-475A-6A41-8981-B0FE28485786}"/>
              </a:ext>
            </a:extLst>
          </p:cNvPr>
          <p:cNvSpPr>
            <a:spLocks noGrp="1"/>
          </p:cNvSpPr>
          <p:nvPr>
            <p:ph type="pic" idx="29" hasCustomPrompt="1"/>
          </p:nvPr>
        </p:nvSpPr>
        <p:spPr>
          <a:xfrm>
            <a:off x="4304653" y="1745673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</p:txBody>
      </p:sp>
      <p:sp>
        <p:nvSpPr>
          <p:cNvPr id="30" name="Sisällön paikkamerkki 2">
            <a:extLst>
              <a:ext uri="{FF2B5EF4-FFF2-40B4-BE49-F238E27FC236}">
                <a16:creationId xmlns:a16="http://schemas.microsoft.com/office/drawing/2014/main" id="{FB84B56E-6740-8F4D-8077-CC56EAAC90A4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304653" y="2999742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31" name="Kuvan paikkamerkki 2">
            <a:extLst>
              <a:ext uri="{FF2B5EF4-FFF2-40B4-BE49-F238E27FC236}">
                <a16:creationId xmlns:a16="http://schemas.microsoft.com/office/drawing/2014/main" id="{BED482AF-82E7-0344-ACCF-6BB440ABF059}"/>
              </a:ext>
            </a:extLst>
          </p:cNvPr>
          <p:cNvSpPr>
            <a:spLocks noGrp="1"/>
          </p:cNvSpPr>
          <p:nvPr>
            <p:ph type="pic" idx="31" hasCustomPrompt="1"/>
          </p:nvPr>
        </p:nvSpPr>
        <p:spPr>
          <a:xfrm>
            <a:off x="6037880" y="1745673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</p:txBody>
      </p:sp>
      <p:sp>
        <p:nvSpPr>
          <p:cNvPr id="32" name="Sisällön paikkamerkki 2">
            <a:extLst>
              <a:ext uri="{FF2B5EF4-FFF2-40B4-BE49-F238E27FC236}">
                <a16:creationId xmlns:a16="http://schemas.microsoft.com/office/drawing/2014/main" id="{EC84EB11-4022-D04F-A882-02601A73B8B2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6037880" y="2999742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33" name="Kuvan paikkamerkki 2">
            <a:extLst>
              <a:ext uri="{FF2B5EF4-FFF2-40B4-BE49-F238E27FC236}">
                <a16:creationId xmlns:a16="http://schemas.microsoft.com/office/drawing/2014/main" id="{37FCEC49-4E82-C54B-8C76-41BD9EFE69C6}"/>
              </a:ext>
            </a:extLst>
          </p:cNvPr>
          <p:cNvSpPr>
            <a:spLocks noGrp="1"/>
          </p:cNvSpPr>
          <p:nvPr>
            <p:ph type="pic" idx="33" hasCustomPrompt="1"/>
          </p:nvPr>
        </p:nvSpPr>
        <p:spPr>
          <a:xfrm>
            <a:off x="7771107" y="1745673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</p:txBody>
      </p:sp>
      <p:sp>
        <p:nvSpPr>
          <p:cNvPr id="34" name="Sisällön paikkamerkki 2">
            <a:extLst>
              <a:ext uri="{FF2B5EF4-FFF2-40B4-BE49-F238E27FC236}">
                <a16:creationId xmlns:a16="http://schemas.microsoft.com/office/drawing/2014/main" id="{F34AFB90-24EE-B34B-9757-CAD83D5166A5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7771107" y="2999742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35" name="Kuvan paikkamerkki 2">
            <a:extLst>
              <a:ext uri="{FF2B5EF4-FFF2-40B4-BE49-F238E27FC236}">
                <a16:creationId xmlns:a16="http://schemas.microsoft.com/office/drawing/2014/main" id="{5E3D2AA9-1486-5048-9648-3DC5A305A3F6}"/>
              </a:ext>
            </a:extLst>
          </p:cNvPr>
          <p:cNvSpPr>
            <a:spLocks noGrp="1"/>
          </p:cNvSpPr>
          <p:nvPr>
            <p:ph type="pic" idx="35" hasCustomPrompt="1"/>
          </p:nvPr>
        </p:nvSpPr>
        <p:spPr>
          <a:xfrm>
            <a:off x="9504334" y="1745673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</p:txBody>
      </p:sp>
      <p:sp>
        <p:nvSpPr>
          <p:cNvPr id="36" name="Sisällön paikkamerkki 2">
            <a:extLst>
              <a:ext uri="{FF2B5EF4-FFF2-40B4-BE49-F238E27FC236}">
                <a16:creationId xmlns:a16="http://schemas.microsoft.com/office/drawing/2014/main" id="{E8211548-232D-B64C-B71D-A7F805159FD9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504334" y="2999742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37" name="Kuvan paikkamerkki 2">
            <a:extLst>
              <a:ext uri="{FF2B5EF4-FFF2-40B4-BE49-F238E27FC236}">
                <a16:creationId xmlns:a16="http://schemas.microsoft.com/office/drawing/2014/main" id="{B625F642-04E3-EB45-BCB0-3214B6F61A18}"/>
              </a:ext>
            </a:extLst>
          </p:cNvPr>
          <p:cNvSpPr>
            <a:spLocks noGrp="1"/>
          </p:cNvSpPr>
          <p:nvPr>
            <p:ph type="pic" idx="37" hasCustomPrompt="1"/>
          </p:nvPr>
        </p:nvSpPr>
        <p:spPr>
          <a:xfrm>
            <a:off x="838199" y="3806443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</p:txBody>
      </p:sp>
      <p:sp>
        <p:nvSpPr>
          <p:cNvPr id="38" name="Sisällön paikkamerkki 2">
            <a:extLst>
              <a:ext uri="{FF2B5EF4-FFF2-40B4-BE49-F238E27FC236}">
                <a16:creationId xmlns:a16="http://schemas.microsoft.com/office/drawing/2014/main" id="{56771051-83EB-4E45-90C5-AFD605D5C304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838199" y="5060512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39" name="Kuvan paikkamerkki 2">
            <a:extLst>
              <a:ext uri="{FF2B5EF4-FFF2-40B4-BE49-F238E27FC236}">
                <a16:creationId xmlns:a16="http://schemas.microsoft.com/office/drawing/2014/main" id="{E5A61EB4-6978-BA44-B1F3-E2BB8CA202A6}"/>
              </a:ext>
            </a:extLst>
          </p:cNvPr>
          <p:cNvSpPr>
            <a:spLocks noGrp="1"/>
          </p:cNvSpPr>
          <p:nvPr>
            <p:ph type="pic" idx="39" hasCustomPrompt="1"/>
          </p:nvPr>
        </p:nvSpPr>
        <p:spPr>
          <a:xfrm>
            <a:off x="2571426" y="3766990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</p:txBody>
      </p:sp>
      <p:sp>
        <p:nvSpPr>
          <p:cNvPr id="40" name="Sisällön paikkamerkki 2">
            <a:extLst>
              <a:ext uri="{FF2B5EF4-FFF2-40B4-BE49-F238E27FC236}">
                <a16:creationId xmlns:a16="http://schemas.microsoft.com/office/drawing/2014/main" id="{6B9E9C42-F0C6-8843-B19B-BA27EDC24EA3}"/>
              </a:ext>
            </a:extLst>
          </p:cNvPr>
          <p:cNvSpPr>
            <a:spLocks noGrp="1"/>
          </p:cNvSpPr>
          <p:nvPr>
            <p:ph idx="40"/>
          </p:nvPr>
        </p:nvSpPr>
        <p:spPr>
          <a:xfrm>
            <a:off x="2571426" y="5021059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1" name="Kuvan paikkamerkki 2">
            <a:extLst>
              <a:ext uri="{FF2B5EF4-FFF2-40B4-BE49-F238E27FC236}">
                <a16:creationId xmlns:a16="http://schemas.microsoft.com/office/drawing/2014/main" id="{81EDAA6F-F4ED-1F47-936C-B762F11E6840}"/>
              </a:ext>
            </a:extLst>
          </p:cNvPr>
          <p:cNvSpPr>
            <a:spLocks noGrp="1"/>
          </p:cNvSpPr>
          <p:nvPr>
            <p:ph type="pic" idx="41" hasCustomPrompt="1"/>
          </p:nvPr>
        </p:nvSpPr>
        <p:spPr>
          <a:xfrm>
            <a:off x="4304653" y="3763765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</p:txBody>
      </p:sp>
      <p:sp>
        <p:nvSpPr>
          <p:cNvPr id="42" name="Sisällön paikkamerkki 2">
            <a:extLst>
              <a:ext uri="{FF2B5EF4-FFF2-40B4-BE49-F238E27FC236}">
                <a16:creationId xmlns:a16="http://schemas.microsoft.com/office/drawing/2014/main" id="{08C4CE91-DA2A-3F44-82C2-F58FBCFCE0F3}"/>
              </a:ext>
            </a:extLst>
          </p:cNvPr>
          <p:cNvSpPr>
            <a:spLocks noGrp="1"/>
          </p:cNvSpPr>
          <p:nvPr>
            <p:ph idx="42"/>
          </p:nvPr>
        </p:nvSpPr>
        <p:spPr>
          <a:xfrm>
            <a:off x="4304653" y="5017834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3" name="Kuvan paikkamerkki 2">
            <a:extLst>
              <a:ext uri="{FF2B5EF4-FFF2-40B4-BE49-F238E27FC236}">
                <a16:creationId xmlns:a16="http://schemas.microsoft.com/office/drawing/2014/main" id="{4543165E-2C08-764C-8CF4-ADFF6F51D973}"/>
              </a:ext>
            </a:extLst>
          </p:cNvPr>
          <p:cNvSpPr>
            <a:spLocks noGrp="1"/>
          </p:cNvSpPr>
          <p:nvPr>
            <p:ph type="pic" idx="43" hasCustomPrompt="1"/>
          </p:nvPr>
        </p:nvSpPr>
        <p:spPr>
          <a:xfrm>
            <a:off x="6037880" y="3763765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</p:txBody>
      </p:sp>
      <p:sp>
        <p:nvSpPr>
          <p:cNvPr id="44" name="Sisällön paikkamerkki 2">
            <a:extLst>
              <a:ext uri="{FF2B5EF4-FFF2-40B4-BE49-F238E27FC236}">
                <a16:creationId xmlns:a16="http://schemas.microsoft.com/office/drawing/2014/main" id="{FE83C93E-C0B6-A141-AE4B-D138E9D0C120}"/>
              </a:ext>
            </a:extLst>
          </p:cNvPr>
          <p:cNvSpPr>
            <a:spLocks noGrp="1"/>
          </p:cNvSpPr>
          <p:nvPr>
            <p:ph idx="44"/>
          </p:nvPr>
        </p:nvSpPr>
        <p:spPr>
          <a:xfrm>
            <a:off x="6037880" y="5017834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5" name="Kuvan paikkamerkki 2">
            <a:extLst>
              <a:ext uri="{FF2B5EF4-FFF2-40B4-BE49-F238E27FC236}">
                <a16:creationId xmlns:a16="http://schemas.microsoft.com/office/drawing/2014/main" id="{540F4E7E-FB04-7541-B80F-8CA2C42C44B3}"/>
              </a:ext>
            </a:extLst>
          </p:cNvPr>
          <p:cNvSpPr>
            <a:spLocks noGrp="1"/>
          </p:cNvSpPr>
          <p:nvPr>
            <p:ph type="pic" idx="45" hasCustomPrompt="1"/>
          </p:nvPr>
        </p:nvSpPr>
        <p:spPr>
          <a:xfrm>
            <a:off x="7771107" y="3763521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</p:txBody>
      </p:sp>
      <p:sp>
        <p:nvSpPr>
          <p:cNvPr id="46" name="Sisällön paikkamerkki 2">
            <a:extLst>
              <a:ext uri="{FF2B5EF4-FFF2-40B4-BE49-F238E27FC236}">
                <a16:creationId xmlns:a16="http://schemas.microsoft.com/office/drawing/2014/main" id="{DBBA4D2C-B29A-144B-8819-050E5E5A1839}"/>
              </a:ext>
            </a:extLst>
          </p:cNvPr>
          <p:cNvSpPr>
            <a:spLocks noGrp="1"/>
          </p:cNvSpPr>
          <p:nvPr>
            <p:ph idx="46"/>
          </p:nvPr>
        </p:nvSpPr>
        <p:spPr>
          <a:xfrm>
            <a:off x="7771107" y="5017590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7" name="Kuvan paikkamerkki 2">
            <a:extLst>
              <a:ext uri="{FF2B5EF4-FFF2-40B4-BE49-F238E27FC236}">
                <a16:creationId xmlns:a16="http://schemas.microsoft.com/office/drawing/2014/main" id="{E8EB4F2E-7A65-8A4B-9C02-2A4383C86777}"/>
              </a:ext>
            </a:extLst>
          </p:cNvPr>
          <p:cNvSpPr>
            <a:spLocks noGrp="1"/>
          </p:cNvSpPr>
          <p:nvPr>
            <p:ph type="pic" idx="47" hasCustomPrompt="1"/>
          </p:nvPr>
        </p:nvSpPr>
        <p:spPr>
          <a:xfrm>
            <a:off x="9504334" y="3787012"/>
            <a:ext cx="1300565" cy="1254069"/>
          </a:xfrm>
          <a:prstGeom prst="rect">
            <a:avLst/>
          </a:prstGeom>
          <a:effectLst>
            <a:softEdge rad="0"/>
          </a:effectLst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</p:txBody>
      </p:sp>
      <p:sp>
        <p:nvSpPr>
          <p:cNvPr id="48" name="Sisällön paikkamerkki 2">
            <a:extLst>
              <a:ext uri="{FF2B5EF4-FFF2-40B4-BE49-F238E27FC236}">
                <a16:creationId xmlns:a16="http://schemas.microsoft.com/office/drawing/2014/main" id="{1FEBEB2E-AF92-5A47-BF05-C8E4D70812D6}"/>
              </a:ext>
            </a:extLst>
          </p:cNvPr>
          <p:cNvSpPr>
            <a:spLocks noGrp="1"/>
          </p:cNvSpPr>
          <p:nvPr>
            <p:ph idx="48"/>
          </p:nvPr>
        </p:nvSpPr>
        <p:spPr>
          <a:xfrm>
            <a:off x="9504334" y="5041081"/>
            <a:ext cx="1300565" cy="501983"/>
          </a:xfrm>
        </p:spPr>
        <p:txBody>
          <a:bodyPr>
            <a:noAutofit/>
          </a:bodyPr>
          <a:lstStyle>
            <a:lvl1pPr marL="0" indent="0">
              <a:lnSpc>
                <a:spcPts val="1720"/>
              </a:lnSpc>
              <a:spcBef>
                <a:spcPts val="0"/>
              </a:spcBef>
              <a:buFontTx/>
              <a:buNone/>
              <a:defRPr sz="1200" b="1"/>
            </a:lvl1pPr>
            <a:lvl2pPr marL="184150" indent="-177800"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8" name="Tekstin paikkamerkki 4">
            <a:extLst>
              <a:ext uri="{FF2B5EF4-FFF2-40B4-BE49-F238E27FC236}">
                <a16:creationId xmlns:a16="http://schemas.microsoft.com/office/drawing/2014/main" id="{9655B5C2-59F8-5B49-87E0-54A35001495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CB7CA9B4-7D01-944B-A30C-27F8946A6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37844" y="6225081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6468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0">
            <a:extLst>
              <a:ext uri="{FF2B5EF4-FFF2-40B4-BE49-F238E27FC236}">
                <a16:creationId xmlns:a16="http://schemas.microsoft.com/office/drawing/2014/main" id="{7DBEE524-7CD8-E743-94A6-3B8DF12DE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802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03CE51EE-CFEB-EB48-B692-E80AD3470D9D}"/>
              </a:ext>
            </a:extLst>
          </p:cNvPr>
          <p:cNvSpPr/>
          <p:nvPr userDrawn="1"/>
        </p:nvSpPr>
        <p:spPr>
          <a:xfrm>
            <a:off x="855711" y="1745675"/>
            <a:ext cx="4545511" cy="4053670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C7E0565E-7B56-EF45-AF6E-9B19E70AD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1036" y="1955462"/>
            <a:ext cx="4197350" cy="368705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</p:txBody>
      </p:sp>
      <p:sp>
        <p:nvSpPr>
          <p:cNvPr id="6" name="Nuoli oikealle 5" descr="Nuoli oikealle">
            <a:extLst>
              <a:ext uri="{FF2B5EF4-FFF2-40B4-BE49-F238E27FC236}">
                <a16:creationId xmlns:a16="http://schemas.microsoft.com/office/drawing/2014/main" id="{5F5DB4A1-091E-8444-9829-A6C065317529}"/>
              </a:ext>
            </a:extLst>
          </p:cNvPr>
          <p:cNvSpPr/>
          <p:nvPr userDrawn="1"/>
        </p:nvSpPr>
        <p:spPr>
          <a:xfrm>
            <a:off x="5676207" y="2971683"/>
            <a:ext cx="964276" cy="793863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Nuoli oikealle 11" descr="Nuoli vasemmalle">
            <a:extLst>
              <a:ext uri="{FF2B5EF4-FFF2-40B4-BE49-F238E27FC236}">
                <a16:creationId xmlns:a16="http://schemas.microsoft.com/office/drawing/2014/main" id="{CC162A0C-B472-0547-9F5C-0E579FF84BA0}"/>
              </a:ext>
            </a:extLst>
          </p:cNvPr>
          <p:cNvSpPr/>
          <p:nvPr userDrawn="1"/>
        </p:nvSpPr>
        <p:spPr>
          <a:xfrm rot="10800000">
            <a:off x="5551515" y="3690734"/>
            <a:ext cx="964276" cy="793863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4E94AC2-4C5C-5E42-BDE2-5660237D13FA}"/>
              </a:ext>
            </a:extLst>
          </p:cNvPr>
          <p:cNvSpPr/>
          <p:nvPr userDrawn="1"/>
        </p:nvSpPr>
        <p:spPr>
          <a:xfrm>
            <a:off x="6790778" y="1755613"/>
            <a:ext cx="4563022" cy="405367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n paikkamerkki 13">
            <a:extLst>
              <a:ext uri="{FF2B5EF4-FFF2-40B4-BE49-F238E27FC236}">
                <a16:creationId xmlns:a16="http://schemas.microsoft.com/office/drawing/2014/main" id="{730556FD-1B95-EE46-AF68-299C224206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73614" y="1955461"/>
            <a:ext cx="4197350" cy="368705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</p:txBody>
      </p:sp>
      <p:sp>
        <p:nvSpPr>
          <p:cNvPr id="18" name="Tekstin paikkamerkki 4">
            <a:extLst>
              <a:ext uri="{FF2B5EF4-FFF2-40B4-BE49-F238E27FC236}">
                <a16:creationId xmlns:a16="http://schemas.microsoft.com/office/drawing/2014/main" id="{C3B39FD1-5A71-E04B-9F8C-70AD49C49E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6765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CFC71C4E-91AE-0A41-BBE4-576EB0A204F1}"/>
              </a:ext>
            </a:extLst>
          </p:cNvPr>
          <p:cNvSpPr txBox="1">
            <a:spLocks/>
          </p:cNvSpPr>
          <p:nvPr userDrawn="1"/>
        </p:nvSpPr>
        <p:spPr>
          <a:xfrm>
            <a:off x="5617112" y="6217881"/>
            <a:ext cx="957776" cy="308688"/>
          </a:xfrm>
          <a:prstGeom prst="rect">
            <a:avLst/>
          </a:prstGeom>
        </p:spPr>
        <p:txBody>
          <a:bodyPr anchor="b" anchorCtr="0"/>
          <a:lstStyle>
            <a:defPPr>
              <a:defRPr lang="fi-FI"/>
            </a:defPPr>
            <a:lvl1pPr marL="0" algn="ctr" defTabSz="914400" rtl="0" eaLnBrk="1" latinLnBrk="0" hangingPunct="1">
              <a:defRPr sz="1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2F2214-0E9B-BB4C-BD0A-12D8C079A88B}" type="slidenum">
              <a:rPr lang="fi-FI" smtClean="0">
                <a:solidFill>
                  <a:srgbClr val="00A09C"/>
                </a:solidFill>
              </a:rPr>
              <a:pPr/>
              <a:t>‹#›</a:t>
            </a:fld>
            <a:endParaRPr lang="fi-FI" dirty="0">
              <a:solidFill>
                <a:srgbClr val="00A0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8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latunnisteella ja reun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CDC8E5-D199-BB40-8F0C-8E6CBA93C2F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200" y="294803"/>
            <a:ext cx="10515600" cy="5499572"/>
          </a:xfrm>
        </p:spPr>
        <p:txBody>
          <a:bodyPr/>
          <a:lstStyle/>
          <a:p>
            <a:r>
              <a:rPr lang="fi-FI" dirty="0"/>
              <a:t>Lisää kuva</a:t>
            </a:r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FDDE77BA-CC1C-E64F-A886-49E381CC6C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31C35B3-AB69-884D-88B7-FEBEC6B43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37844" y="6225081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392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uaalinen kansidia (S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4F9851-D340-2645-98F1-D2626287EA8E}"/>
              </a:ext>
            </a:extLst>
          </p:cNvPr>
          <p:cNvSpPr/>
          <p:nvPr userDrawn="1"/>
        </p:nvSpPr>
        <p:spPr>
          <a:xfrm>
            <a:off x="359065" y="2045874"/>
            <a:ext cx="4581769" cy="27662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Logo" descr="Tukes-logo">
            <a:extLst>
              <a:ext uri="{FF2B5EF4-FFF2-40B4-BE49-F238E27FC236}">
                <a16:creationId xmlns:a16="http://schemas.microsoft.com/office/drawing/2014/main" id="{97CCD70F-E009-3841-957D-7F199427A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419" y="2905984"/>
            <a:ext cx="2946241" cy="1046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CABA4-AAF8-0E43-A36D-53224ED6D90C}"/>
              </a:ext>
            </a:extLst>
          </p:cNvPr>
          <p:cNvSpPr/>
          <p:nvPr userDrawn="1"/>
        </p:nvSpPr>
        <p:spPr>
          <a:xfrm>
            <a:off x="4940834" y="2045874"/>
            <a:ext cx="7251166" cy="276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F9C32-0474-7E44-BE59-48CCE4485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663" y="2680615"/>
            <a:ext cx="6787388" cy="16987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A09C"/>
                </a:solidFill>
              </a:defRPr>
            </a:lvl1pPr>
          </a:lstStyle>
          <a:p>
            <a:r>
              <a:rPr lang="en-GB" dirty="0" err="1"/>
              <a:t>Muokkaa</a:t>
            </a:r>
            <a:r>
              <a:rPr lang="en-GB" dirty="0"/>
              <a:t> </a:t>
            </a:r>
            <a:r>
              <a:rPr lang="en-GB" dirty="0" err="1"/>
              <a:t>otsikkoa</a:t>
            </a:r>
            <a:r>
              <a:rPr lang="en-GB" dirty="0"/>
              <a:t> naps.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2557169-156F-BA49-A25A-4343E6D0F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3663" y="2222622"/>
            <a:ext cx="4984750" cy="4579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Sisällön paikkamerkki 14">
            <a:extLst>
              <a:ext uri="{FF2B5EF4-FFF2-40B4-BE49-F238E27FC236}">
                <a16:creationId xmlns:a16="http://schemas.microsoft.com/office/drawing/2014/main" id="{79768081-216B-3147-8CFD-EBCBB653FFB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959766" y="2218805"/>
            <a:ext cx="1001285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A09C"/>
                </a:solidFill>
              </a:defRPr>
            </a:lvl1pPr>
          </a:lstStyle>
          <a:p>
            <a:pPr lvl="0"/>
            <a:fld id="{E51E42E6-D6B8-9A45-8AE5-27033C2682A9}" type="datetime1">
              <a:rPr lang="fi-FI" smtClean="0"/>
              <a:t>23.8.2019</a:t>
            </a:fld>
            <a:endParaRPr lang="fi-FI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52BE01-FA23-3A46-A564-0CD4D9DF2613}"/>
              </a:ext>
            </a:extLst>
          </p:cNvPr>
          <p:cNvSpPr txBox="1"/>
          <p:nvPr userDrawn="1"/>
        </p:nvSpPr>
        <p:spPr>
          <a:xfrm>
            <a:off x="5173663" y="4382994"/>
            <a:ext cx="6787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/>
              <a:t>Säkerhets</a:t>
            </a:r>
            <a:r>
              <a:rPr lang="fi-FI" sz="1600" dirty="0"/>
              <a:t>- </a:t>
            </a:r>
            <a:r>
              <a:rPr lang="fi-FI" sz="1600" dirty="0" err="1"/>
              <a:t>och</a:t>
            </a:r>
            <a:r>
              <a:rPr lang="fi-FI" sz="1600" dirty="0"/>
              <a:t> </a:t>
            </a:r>
            <a:r>
              <a:rPr lang="fi-FI" sz="1600" dirty="0" err="1"/>
              <a:t>kemikalieverket</a:t>
            </a:r>
            <a:r>
              <a:rPr lang="fi-FI" sz="1600" dirty="0"/>
              <a:t> (Tukes)</a:t>
            </a:r>
          </a:p>
        </p:txBody>
      </p:sp>
    </p:spTree>
    <p:extLst>
      <p:ext uri="{BB962C8B-B14F-4D97-AF65-F5344CB8AC3E}">
        <p14:creationId xmlns:p14="http://schemas.microsoft.com/office/powerpoint/2010/main" val="924646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0000" y="1576800"/>
            <a:ext cx="5040000" cy="41940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3148" y="1576800"/>
            <a:ext cx="5040000" cy="41940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24.5.2018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Ville Huurinainen, Karoliina Meurman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8019E-7C60-4E98-ADF3-AB49B8CE5DD1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563354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533E438E-088B-414A-889B-1884BF1AA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91327" cy="6858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185AE012-21D7-4152-992C-E33490AE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04776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FB25548-6FF3-41FE-8326-19F2EA2E5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1328" y="701040"/>
            <a:ext cx="6394704" cy="1325563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accent1"/>
                </a:solidFill>
              </a:defRPr>
            </a:lvl1pPr>
          </a:lstStyle>
          <a:p>
            <a:r>
              <a:rPr lang="fi-FI" dirty="0"/>
              <a:t>Lisää kuvaava otsikko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0F97028-EEEA-4C6B-9BA9-DF072ABA11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1327" y="2195133"/>
            <a:ext cx="6394704" cy="3192842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endParaRPr lang="fi-FI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A19D08-E390-411F-BF0A-2B9068FB0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9140" y="5662081"/>
            <a:ext cx="2615565" cy="702707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E928959-EC00-4A7D-A872-69D343896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176" y="6492875"/>
            <a:ext cx="878000" cy="365125"/>
          </a:xfrm>
        </p:spPr>
        <p:txBody>
          <a:bodyPr/>
          <a:lstStyle/>
          <a:p>
            <a:pPr algn="l"/>
            <a:r>
              <a:rPr lang="fi-FI"/>
              <a:t>12.1.2021</a:t>
            </a:r>
            <a:endParaRPr lang="fi-FI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ECABB10E-5007-4EEB-8C5E-84B4E3D0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485775" cy="365125"/>
          </a:xfrm>
        </p:spPr>
        <p:txBody>
          <a:bodyPr/>
          <a:lstStyle/>
          <a:p>
            <a:fld id="{DF0DF934-E0DA-478D-945B-62B2117763CC}" type="slidenum">
              <a:rPr lang="fi-FI" smtClean="0"/>
              <a:pPr/>
              <a:t>‹#›</a:t>
            </a:fld>
            <a:r>
              <a:rPr lang="fi-FI"/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3689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3339C5B-58A8-4A46-8213-CFBBB5491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803"/>
            <a:ext cx="10515600" cy="1325563"/>
          </a:xfrm>
        </p:spPr>
        <p:txBody>
          <a:bodyPr anchor="ctr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E8F1FD-F758-B24D-B237-42829C001C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745673"/>
            <a:ext cx="10515600" cy="4053671"/>
          </a:xfrm>
        </p:spPr>
        <p:txBody>
          <a:bodyPr/>
          <a:lstStyle>
            <a:lvl1pPr marL="228600" indent="-2286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FDDE77BA-CC1C-E64F-A886-49E381CC6C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31C35B3-AB69-884D-88B7-FEBEC6B43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37844" y="6225081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9413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ai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62C3E0-161B-534D-840B-5E3517B6A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7C6A24-FBFD-8E48-87D9-A039989A1F10}"/>
              </a:ext>
            </a:extLst>
          </p:cNvPr>
          <p:cNvSpPr/>
          <p:nvPr userDrawn="1"/>
        </p:nvSpPr>
        <p:spPr>
          <a:xfrm>
            <a:off x="3242785" y="1798269"/>
            <a:ext cx="5898413" cy="34816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1266B9-FF02-6242-91AF-44826FE424FA}"/>
              </a:ext>
            </a:extLst>
          </p:cNvPr>
          <p:cNvSpPr/>
          <p:nvPr userDrawn="1"/>
        </p:nvSpPr>
        <p:spPr>
          <a:xfrm>
            <a:off x="3146793" y="1671414"/>
            <a:ext cx="5898413" cy="3515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B2E2E1"/>
              </a:solidFill>
            </a:endParaRP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8D6A6080-9DAC-5F4C-8295-EFED8C415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820" y="1878043"/>
            <a:ext cx="5558357" cy="3139233"/>
          </a:xfrm>
          <a:prstGeom prst="rect">
            <a:avLst/>
          </a:prstGeom>
        </p:spPr>
        <p:txBody>
          <a:bodyPr anchor="ctr" anchorCtr="0"/>
          <a:lstStyle>
            <a:lvl1pPr algn="ctr">
              <a:defRPr sz="4400">
                <a:solidFill>
                  <a:srgbClr val="00A09C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A7ADC210-FDA9-0445-90E8-D4662CFC2C76}"/>
              </a:ext>
            </a:extLst>
          </p:cNvPr>
          <p:cNvSpPr txBox="1">
            <a:spLocks/>
          </p:cNvSpPr>
          <p:nvPr userDrawn="1"/>
        </p:nvSpPr>
        <p:spPr>
          <a:xfrm>
            <a:off x="5617112" y="6217881"/>
            <a:ext cx="957776" cy="308688"/>
          </a:xfrm>
          <a:prstGeom prst="rect">
            <a:avLst/>
          </a:prstGeom>
        </p:spPr>
        <p:txBody>
          <a:bodyPr anchor="b" anchorCtr="0"/>
          <a:lstStyle>
            <a:defPPr>
              <a:defRPr lang="fi-FI"/>
            </a:defPPr>
            <a:lvl1pPr marL="0" algn="ctr" defTabSz="914400" rtl="0" eaLnBrk="1" latinLnBrk="0" hangingPunct="1">
              <a:defRPr sz="1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2F2214-0E9B-BB4C-BD0A-12D8C079A88B}" type="slidenum">
              <a:rPr lang="fi-FI" b="1" smtClean="0">
                <a:solidFill>
                  <a:schemeClr val="bg1"/>
                </a:solidFill>
              </a:rPr>
              <a:pPr/>
              <a:t>‹#›</a:t>
            </a:fld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8" name="Kuva 21" descr="Tukes-logo">
            <a:extLst>
              <a:ext uri="{FF2B5EF4-FFF2-40B4-BE49-F238E27FC236}">
                <a16:creationId xmlns:a16="http://schemas.microsoft.com/office/drawing/2014/main" id="{79DA7421-3EAB-A64A-A4D9-159DED4E87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7979" y="6225516"/>
            <a:ext cx="761614" cy="27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55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ai sitaatti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3179EB35-D14D-9648-B835-646AAED87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812" r="1190" b="12918"/>
          <a:stretch/>
        </p:blipFill>
        <p:spPr>
          <a:xfrm>
            <a:off x="0" y="-82548"/>
            <a:ext cx="12192000" cy="69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470552-118D-1447-8DB6-539069D8F3A9}"/>
              </a:ext>
            </a:extLst>
          </p:cNvPr>
          <p:cNvSpPr/>
          <p:nvPr userDrawn="1"/>
        </p:nvSpPr>
        <p:spPr>
          <a:xfrm>
            <a:off x="1" y="1870729"/>
            <a:ext cx="7111392" cy="3501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CABA4-AAF8-0E43-A36D-53224ED6D90C}"/>
              </a:ext>
            </a:extLst>
          </p:cNvPr>
          <p:cNvSpPr/>
          <p:nvPr userDrawn="1"/>
        </p:nvSpPr>
        <p:spPr>
          <a:xfrm>
            <a:off x="0" y="1750959"/>
            <a:ext cx="7018085" cy="35151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B2E2E1"/>
              </a:solidFill>
            </a:endParaRP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A6FD2929-F3F8-7845-8272-AF31AE6AA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962" y="1938927"/>
            <a:ext cx="5558357" cy="3139233"/>
          </a:xfrm>
          <a:prstGeom prst="rect">
            <a:avLst/>
          </a:prstGeom>
        </p:spPr>
        <p:txBody>
          <a:bodyPr anchor="ctr" anchorCtr="0"/>
          <a:lstStyle>
            <a:lvl1pPr algn="ctr">
              <a:defRPr sz="4400">
                <a:solidFill>
                  <a:srgbClr val="00A09C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A7ADC210-FDA9-0445-90E8-D4662CFC2C76}"/>
              </a:ext>
            </a:extLst>
          </p:cNvPr>
          <p:cNvSpPr txBox="1">
            <a:spLocks/>
          </p:cNvSpPr>
          <p:nvPr userDrawn="1"/>
        </p:nvSpPr>
        <p:spPr>
          <a:xfrm>
            <a:off x="5617112" y="6217881"/>
            <a:ext cx="957776" cy="308688"/>
          </a:xfrm>
          <a:prstGeom prst="rect">
            <a:avLst/>
          </a:prstGeom>
        </p:spPr>
        <p:txBody>
          <a:bodyPr anchor="b" anchorCtr="0"/>
          <a:lstStyle>
            <a:defPPr>
              <a:defRPr lang="fi-FI"/>
            </a:defPPr>
            <a:lvl1pPr marL="0" algn="ctr" defTabSz="914400" rtl="0" eaLnBrk="1" latinLnBrk="0" hangingPunct="1">
              <a:defRPr sz="1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2F2214-0E9B-BB4C-BD0A-12D8C079A88B}" type="slidenum">
              <a:rPr lang="fi-FI" b="1" smtClean="0">
                <a:solidFill>
                  <a:schemeClr val="bg1"/>
                </a:solidFill>
              </a:rPr>
              <a:pPr/>
              <a:t>‹#›</a:t>
            </a:fld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8" name="Kuva 21" descr="Tukes-logo">
            <a:extLst>
              <a:ext uri="{FF2B5EF4-FFF2-40B4-BE49-F238E27FC236}">
                <a16:creationId xmlns:a16="http://schemas.microsoft.com/office/drawing/2014/main" id="{7D0991E8-F425-B64C-87E8-22102482E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7979" y="6225516"/>
            <a:ext cx="761614" cy="27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92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ai sitaa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2">
            <a:extLst>
              <a:ext uri="{FF2B5EF4-FFF2-40B4-BE49-F238E27FC236}">
                <a16:creationId xmlns:a16="http://schemas.microsoft.com/office/drawing/2014/main" id="{1953D4F5-BC1C-6440-985C-EDDAE4FD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07"/>
          <a:stretch/>
        </p:blipFill>
        <p:spPr>
          <a:xfrm>
            <a:off x="0" y="-130629"/>
            <a:ext cx="12190445" cy="69886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BB08E6-4F3A-CA49-895D-12E420F84886}"/>
              </a:ext>
            </a:extLst>
          </p:cNvPr>
          <p:cNvSpPr/>
          <p:nvPr userDrawn="1"/>
        </p:nvSpPr>
        <p:spPr>
          <a:xfrm>
            <a:off x="2796610" y="2579497"/>
            <a:ext cx="6783832" cy="42785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CABA4-AAF8-0E43-A36D-53224ED6D90C}"/>
              </a:ext>
            </a:extLst>
          </p:cNvPr>
          <p:cNvSpPr/>
          <p:nvPr userDrawn="1"/>
        </p:nvSpPr>
        <p:spPr>
          <a:xfrm>
            <a:off x="2703305" y="2486190"/>
            <a:ext cx="6783832" cy="43718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B2E2E1"/>
              </a:solidFill>
            </a:endParaRP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A6FD2929-F3F8-7845-8272-AF31AE6AA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042" y="2782419"/>
            <a:ext cx="5558357" cy="3139233"/>
          </a:xfrm>
          <a:prstGeom prst="rect">
            <a:avLst/>
          </a:prstGeom>
        </p:spPr>
        <p:txBody>
          <a:bodyPr anchor="ctr" anchorCtr="0"/>
          <a:lstStyle>
            <a:lvl1pPr algn="ctr">
              <a:defRPr sz="4400">
                <a:solidFill>
                  <a:srgbClr val="00A09C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A7ADC210-FDA9-0445-90E8-D4662CFC2C76}"/>
              </a:ext>
            </a:extLst>
          </p:cNvPr>
          <p:cNvSpPr txBox="1">
            <a:spLocks/>
          </p:cNvSpPr>
          <p:nvPr userDrawn="1"/>
        </p:nvSpPr>
        <p:spPr>
          <a:xfrm>
            <a:off x="5617112" y="6217881"/>
            <a:ext cx="957776" cy="308688"/>
          </a:xfrm>
          <a:prstGeom prst="rect">
            <a:avLst/>
          </a:prstGeom>
        </p:spPr>
        <p:txBody>
          <a:bodyPr anchor="b" anchorCtr="0"/>
          <a:lstStyle>
            <a:defPPr>
              <a:defRPr lang="fi-FI"/>
            </a:defPPr>
            <a:lvl1pPr marL="0" algn="ctr" defTabSz="914400" rtl="0" eaLnBrk="1" latinLnBrk="0" hangingPunct="1">
              <a:defRPr sz="1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2F2214-0E9B-BB4C-BD0A-12D8C079A88B}" type="slidenum">
              <a:rPr lang="fi-FI" smtClean="0">
                <a:solidFill>
                  <a:srgbClr val="00A09C"/>
                </a:solidFill>
              </a:rPr>
              <a:pPr/>
              <a:t>‹#›</a:t>
            </a:fld>
            <a:endParaRPr lang="fi-FI" dirty="0">
              <a:solidFill>
                <a:srgbClr val="00A09C"/>
              </a:solidFill>
            </a:endParaRPr>
          </a:p>
        </p:txBody>
      </p:sp>
      <p:pic>
        <p:nvPicPr>
          <p:cNvPr id="12" name="Kuva 21" descr="Tukes-logo">
            <a:extLst>
              <a:ext uri="{FF2B5EF4-FFF2-40B4-BE49-F238E27FC236}">
                <a16:creationId xmlns:a16="http://schemas.microsoft.com/office/drawing/2014/main" id="{FCDC995F-A04F-5B44-85D1-FF853EA35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7979" y="6225516"/>
            <a:ext cx="761614" cy="27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86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 dia kuvaa var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44C677-F4B3-3748-8823-825CFCD390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fi-FI" dirty="0"/>
              <a:t>Lisää koko dian kokoinen kuva</a:t>
            </a:r>
          </a:p>
        </p:txBody>
      </p:sp>
    </p:spTree>
    <p:extLst>
      <p:ext uri="{BB962C8B-B14F-4D97-AF65-F5344CB8AC3E}">
        <p14:creationId xmlns:p14="http://schemas.microsoft.com/office/powerpoint/2010/main" val="3963819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3339C5B-58A8-4A46-8213-CFBBB5491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567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E8F1FD-F758-B24D-B237-42829C001C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17245"/>
            <a:ext cx="10515600" cy="3668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8224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sohje: tekstit ja sisällö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CC4859-F434-C141-9F88-3BC771781049}"/>
              </a:ext>
            </a:extLst>
          </p:cNvPr>
          <p:cNvSpPr txBox="1"/>
          <p:nvPr userDrawn="1"/>
        </p:nvSpPr>
        <p:spPr>
          <a:xfrm>
            <a:off x="838200" y="995615"/>
            <a:ext cx="10507435" cy="769441"/>
          </a:xfrm>
          <a:prstGeom prst="rect">
            <a:avLst/>
          </a:prstGeom>
          <a:noFill/>
        </p:spPr>
        <p:txBody>
          <a:bodyPr wrap="square" numCol="1" spcCol="180000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00A09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Näin rakennat onnistuneet tekstit ja sisällöt</a:t>
            </a:r>
            <a:endParaRPr lang="fi-FI" dirty="0"/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93D2F2D1-1451-CE4E-AA23-A8FB91990940}"/>
              </a:ext>
            </a:extLst>
          </p:cNvPr>
          <p:cNvSpPr txBox="1">
            <a:spLocks/>
          </p:cNvSpPr>
          <p:nvPr userDrawn="1"/>
        </p:nvSpPr>
        <p:spPr>
          <a:xfrm>
            <a:off x="838200" y="1971040"/>
            <a:ext cx="10507435" cy="3914965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i-FI" sz="2000" b="1" dirty="0"/>
              <a:t>Tukesin kuvapankki: </a:t>
            </a:r>
            <a:r>
              <a:rPr lang="fi-FI" sz="2000" dirty="0">
                <a:hlinkClick r:id="rId2"/>
              </a:rPr>
              <a:t>http://</a:t>
            </a:r>
            <a:r>
              <a:rPr lang="fi-FI" sz="2000" dirty="0" err="1">
                <a:hlinkClick r:id="rId2"/>
              </a:rPr>
              <a:t>tukes-mediaportal.qbank.se</a:t>
            </a:r>
            <a:r>
              <a:rPr lang="fi-FI" sz="2000" dirty="0">
                <a:hlinkClick r:id="rId2"/>
              </a:rPr>
              <a:t>/</a:t>
            </a:r>
            <a:r>
              <a:rPr lang="fi-FI" sz="2000" dirty="0" err="1">
                <a:hlinkClick r:id="rId2"/>
              </a:rPr>
              <a:t>search</a:t>
            </a:r>
            <a:endParaRPr lang="fi-FI" sz="2000" dirty="0"/>
          </a:p>
          <a:p>
            <a:pPr lvl="0"/>
            <a:r>
              <a:rPr lang="fi-FI" sz="2000" dirty="0"/>
              <a:t>Suunnittele </a:t>
            </a:r>
            <a:r>
              <a:rPr lang="fi-FI" sz="2000" b="1" dirty="0"/>
              <a:t>ensin sisältö ja tee diat vasta sitten</a:t>
            </a:r>
            <a:r>
              <a:rPr lang="fi-FI" sz="2000" dirty="0"/>
              <a:t>. Usein hyvä esitys on puheen tuki, ei itse puhe. Esitys visualisoi sen, mitä esiintyjä puhuu.</a:t>
            </a:r>
          </a:p>
          <a:p>
            <a:pPr lvl="0"/>
            <a:r>
              <a:rPr lang="fi-FI" sz="2000" dirty="0"/>
              <a:t>Muista esityksesi tavoite. Pidä </a:t>
            </a:r>
            <a:r>
              <a:rPr lang="fi-FI" sz="2000" b="1" dirty="0"/>
              <a:t>tavoitteesi ja pääviestisi </a:t>
            </a:r>
            <a:r>
              <a:rPr lang="fi-FI" sz="2000" dirty="0"/>
              <a:t>kirkkaana mielessäsi ja rakenna esityksesi tukemaan niitä.</a:t>
            </a:r>
          </a:p>
          <a:p>
            <a:pPr lvl="0"/>
            <a:r>
              <a:rPr lang="fi-FI" sz="2000" dirty="0"/>
              <a:t>Mieti, millainen materiaali tuo kunkin </a:t>
            </a:r>
            <a:r>
              <a:rPr lang="fi-FI" sz="2000" b="1" dirty="0"/>
              <a:t>dian pääviestin </a:t>
            </a:r>
            <a:r>
              <a:rPr lang="fi-FI" sz="2000" dirty="0"/>
              <a:t>esiin: kuva, teksti vai taulukko? Havainnollista ja vetoa sekä järkeen että tunteisiin.</a:t>
            </a:r>
          </a:p>
          <a:p>
            <a:pPr lvl="0"/>
            <a:r>
              <a:rPr lang="fi-FI" sz="2000" b="1" dirty="0"/>
              <a:t>Max 7 </a:t>
            </a:r>
            <a:r>
              <a:rPr lang="fi-FI" sz="2000" b="1" dirty="0" err="1"/>
              <a:t>bulletpointtia</a:t>
            </a:r>
            <a:r>
              <a:rPr lang="fi-FI" sz="2000" b="1" dirty="0"/>
              <a:t>/dia. </a:t>
            </a:r>
            <a:r>
              <a:rPr lang="fi-FI" sz="2000" dirty="0"/>
              <a:t>Esitä mielellään yksi ajatus kerrallaan, käytä animaatioita.</a:t>
            </a:r>
          </a:p>
          <a:p>
            <a:pPr lvl="0"/>
            <a:r>
              <a:rPr lang="fi-FI" sz="2000" dirty="0"/>
              <a:t>Pienin suositeltu </a:t>
            </a:r>
            <a:r>
              <a:rPr lang="fi-FI" sz="2000" b="1" dirty="0"/>
              <a:t>fonttikoko 18</a:t>
            </a:r>
            <a:r>
              <a:rPr lang="fi-FI" sz="2000" dirty="0"/>
              <a:t>, isossa salissa 24 näkyy perälle asti.</a:t>
            </a:r>
          </a:p>
          <a:p>
            <a:pPr lvl="0"/>
            <a:r>
              <a:rPr lang="fi-FI" sz="2000" dirty="0"/>
              <a:t>Lisää mieluummin diojen määrää kuin sisältöä per dia. Tee tarvittaessa diasetistä kaksi eri versiota: suppeampi esitys puheesi tueksi ja laajempi kuulijoille ennakkoon tai jälkikäteen.</a:t>
            </a:r>
          </a:p>
        </p:txBody>
      </p:sp>
    </p:spTree>
    <p:extLst>
      <p:ext uri="{BB962C8B-B14F-4D97-AF65-F5344CB8AC3E}">
        <p14:creationId xmlns:p14="http://schemas.microsoft.com/office/powerpoint/2010/main" val="2162267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sohje: esityksen pitä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33E2A5-5BC4-4645-B6A6-F12A08E6A8C6}"/>
              </a:ext>
            </a:extLst>
          </p:cNvPr>
          <p:cNvSpPr txBox="1"/>
          <p:nvPr userDrawn="1"/>
        </p:nvSpPr>
        <p:spPr>
          <a:xfrm>
            <a:off x="838200" y="995615"/>
            <a:ext cx="10507435" cy="769441"/>
          </a:xfrm>
          <a:prstGeom prst="rect">
            <a:avLst/>
          </a:prstGeom>
          <a:noFill/>
        </p:spPr>
        <p:txBody>
          <a:bodyPr wrap="square" numCol="1" spcCol="180000" rtlCol="0" anchor="ctr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1200" cap="none" spc="0" normalizeH="0" baseline="0" noProof="0" dirty="0">
                <a:ln>
                  <a:noFill/>
                </a:ln>
                <a:solidFill>
                  <a:srgbClr val="00A09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Näin pidät hyvän esityksen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0178A4A-10EE-E141-BDFA-C9CAE7DC7285}"/>
              </a:ext>
            </a:extLst>
          </p:cNvPr>
          <p:cNvSpPr txBox="1">
            <a:spLocks/>
          </p:cNvSpPr>
          <p:nvPr userDrawn="1"/>
        </p:nvSpPr>
        <p:spPr>
          <a:xfrm>
            <a:off x="838200" y="2217244"/>
            <a:ext cx="10507435" cy="3668761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 dirty="0"/>
              <a:t>Näytä innostuksesi ja ole läsnä</a:t>
            </a:r>
            <a:r>
              <a:rPr lang="fi-FI" sz="2000" dirty="0"/>
              <a:t>. Saat omalla inspiroivalla, rohkeallakin olemuksellasi kuulijat mukaan esitykseesi.</a:t>
            </a:r>
          </a:p>
          <a:p>
            <a:r>
              <a:rPr lang="fi-FI" sz="2000" b="1" dirty="0"/>
              <a:t>Valmistaudu</a:t>
            </a:r>
            <a:r>
              <a:rPr lang="fi-FI" sz="2000" dirty="0"/>
              <a:t>. Harjoittele esitystäsi ja mieti ennakkoon, mitä haluat sanoa esityksesi eri vaiheissa. Käytä tukenasi Powerpointin muistiinpanoja.</a:t>
            </a:r>
          </a:p>
          <a:p>
            <a:r>
              <a:rPr lang="fi-FI" sz="2000" b="1" dirty="0"/>
              <a:t>Muista rakenne.</a:t>
            </a:r>
            <a:r>
              <a:rPr lang="fi-FI" sz="2000" dirty="0"/>
              <a:t> Aloita ja lopeta selkeästi ja muista esitellä aluksi esityksesi sisältö. Anna myös itsellesi ja kuulijoillesi taukoja. Lopussa kiteytä esityksen keskeisimmät ajatukset.</a:t>
            </a:r>
          </a:p>
          <a:p>
            <a:r>
              <a:rPr lang="fi-FI" sz="2000" b="1" dirty="0"/>
              <a:t>Vuorovaikutus</a:t>
            </a:r>
            <a:r>
              <a:rPr lang="fi-FI" sz="2000" dirty="0"/>
              <a:t>: rakenna yhteistä ymmärrystä, ei pelkkää monologia.</a:t>
            </a:r>
          </a:p>
          <a:p>
            <a:r>
              <a:rPr lang="fi-FI" sz="2000" b="1" dirty="0"/>
              <a:t>Oma tyyli</a:t>
            </a:r>
            <a:r>
              <a:rPr lang="fi-FI" sz="2000" dirty="0"/>
              <a:t>: ole oma itsesi ja unohda itsesi – älä takerru mielestäsi omiin virheisiisi, kuulijat eivät todennäköisesti niitä edes huomaa.</a:t>
            </a:r>
          </a:p>
        </p:txBody>
      </p:sp>
    </p:spTree>
    <p:extLst>
      <p:ext uri="{BB962C8B-B14F-4D97-AF65-F5344CB8AC3E}">
        <p14:creationId xmlns:p14="http://schemas.microsoft.com/office/powerpoint/2010/main" val="225816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uaalinen kansidia (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4F9851-D340-2645-98F1-D2626287EA8E}"/>
              </a:ext>
            </a:extLst>
          </p:cNvPr>
          <p:cNvSpPr/>
          <p:nvPr userDrawn="1"/>
        </p:nvSpPr>
        <p:spPr>
          <a:xfrm>
            <a:off x="359065" y="2045874"/>
            <a:ext cx="4581769" cy="27662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Logo" descr="Tukes-logo">
            <a:extLst>
              <a:ext uri="{FF2B5EF4-FFF2-40B4-BE49-F238E27FC236}">
                <a16:creationId xmlns:a16="http://schemas.microsoft.com/office/drawing/2014/main" id="{97CCD70F-E009-3841-957D-7F199427A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419" y="2905984"/>
            <a:ext cx="2946241" cy="1046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CABA4-AAF8-0E43-A36D-53224ED6D90C}"/>
              </a:ext>
            </a:extLst>
          </p:cNvPr>
          <p:cNvSpPr/>
          <p:nvPr userDrawn="1"/>
        </p:nvSpPr>
        <p:spPr>
          <a:xfrm>
            <a:off x="4940834" y="2048603"/>
            <a:ext cx="7251167" cy="276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F9C32-0474-7E44-BE59-48CCE44854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663" y="2680615"/>
            <a:ext cx="6787388" cy="16987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A09C"/>
                </a:solidFill>
              </a:defRPr>
            </a:lvl1pPr>
          </a:lstStyle>
          <a:p>
            <a:r>
              <a:rPr lang="en-GB" dirty="0" err="1"/>
              <a:t>Muokkaa</a:t>
            </a:r>
            <a:r>
              <a:rPr lang="en-GB" dirty="0"/>
              <a:t> </a:t>
            </a:r>
            <a:r>
              <a:rPr lang="en-GB" dirty="0" err="1"/>
              <a:t>otsikkoa</a:t>
            </a:r>
            <a:r>
              <a:rPr lang="en-GB" dirty="0"/>
              <a:t> naps.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2557169-156F-BA49-A25A-4343E6D0F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3663" y="2222622"/>
            <a:ext cx="4984750" cy="4579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Sisällön paikkamerkki 14">
            <a:extLst>
              <a:ext uri="{FF2B5EF4-FFF2-40B4-BE49-F238E27FC236}">
                <a16:creationId xmlns:a16="http://schemas.microsoft.com/office/drawing/2014/main" id="{79768081-216B-3147-8CFD-EBCBB653FFB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959766" y="2218805"/>
            <a:ext cx="1001285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A09C"/>
                </a:solidFill>
              </a:defRPr>
            </a:lvl1pPr>
          </a:lstStyle>
          <a:p>
            <a:pPr lvl="0"/>
            <a:fld id="{E51E42E6-D6B8-9A45-8AE5-27033C2682A9}" type="datetime1">
              <a:rPr lang="fi-FI" smtClean="0"/>
              <a:t>23.8.2019</a:t>
            </a:fld>
            <a:endParaRPr lang="fi-FI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52BE01-FA23-3A46-A564-0CD4D9DF2613}"/>
              </a:ext>
            </a:extLst>
          </p:cNvPr>
          <p:cNvSpPr txBox="1"/>
          <p:nvPr userDrawn="1"/>
        </p:nvSpPr>
        <p:spPr>
          <a:xfrm>
            <a:off x="5173663" y="4382994"/>
            <a:ext cx="6787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/>
              <a:t>Finnish</a:t>
            </a:r>
            <a:r>
              <a:rPr lang="fi-FI" sz="1600" dirty="0"/>
              <a:t> </a:t>
            </a:r>
            <a:r>
              <a:rPr lang="fi-FI" sz="1600" dirty="0" err="1"/>
              <a:t>Safety</a:t>
            </a:r>
            <a:r>
              <a:rPr lang="fi-FI" sz="1600" dirty="0"/>
              <a:t> and </a:t>
            </a:r>
            <a:r>
              <a:rPr lang="fi-FI" sz="1600" dirty="0" err="1"/>
              <a:t>Chemicals</a:t>
            </a:r>
            <a:r>
              <a:rPr lang="fi-FI" sz="1600" dirty="0"/>
              <a:t> </a:t>
            </a:r>
            <a:r>
              <a:rPr lang="fi-FI" sz="1600" dirty="0" err="1"/>
              <a:t>Agency</a:t>
            </a:r>
            <a:r>
              <a:rPr lang="fi-FI" sz="1600" dirty="0"/>
              <a:t> (Tukes)</a:t>
            </a:r>
          </a:p>
        </p:txBody>
      </p:sp>
    </p:spTree>
    <p:extLst>
      <p:ext uri="{BB962C8B-B14F-4D97-AF65-F5344CB8AC3E}">
        <p14:creationId xmlns:p14="http://schemas.microsoft.com/office/powerpoint/2010/main" val="55060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alinen sisällysluettelo / 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4F9851-D340-2645-98F1-D2626287EA8E}"/>
              </a:ext>
            </a:extLst>
          </p:cNvPr>
          <p:cNvSpPr/>
          <p:nvPr userDrawn="1"/>
        </p:nvSpPr>
        <p:spPr>
          <a:xfrm>
            <a:off x="359066" y="368149"/>
            <a:ext cx="3083850" cy="1861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21" descr="Tukes-logo">
            <a:extLst>
              <a:ext uri="{FF2B5EF4-FFF2-40B4-BE49-F238E27FC236}">
                <a16:creationId xmlns:a16="http://schemas.microsoft.com/office/drawing/2014/main" id="{97CCD70F-E009-3841-957D-7F199427A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978" y="942012"/>
            <a:ext cx="1983026" cy="7040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CABA4-AAF8-0E43-A36D-53224ED6D90C}"/>
              </a:ext>
            </a:extLst>
          </p:cNvPr>
          <p:cNvSpPr/>
          <p:nvPr userDrawn="1"/>
        </p:nvSpPr>
        <p:spPr>
          <a:xfrm>
            <a:off x="3442917" y="368148"/>
            <a:ext cx="8749084" cy="6489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473842-FC5C-E84F-BB52-67D26ED08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8908" y="1314484"/>
            <a:ext cx="7483974" cy="76944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A09C"/>
                </a:solidFill>
              </a:defRPr>
            </a:lvl1pPr>
          </a:lstStyle>
          <a:p>
            <a:r>
              <a:rPr lang="en-GB" dirty="0"/>
              <a:t>LISÄÄ: </a:t>
            </a:r>
            <a:r>
              <a:rPr lang="en-GB" dirty="0" err="1"/>
              <a:t>Esityksessäni</a:t>
            </a:r>
            <a:r>
              <a:rPr lang="en-GB" dirty="0"/>
              <a:t> </a:t>
            </a:r>
            <a:r>
              <a:rPr lang="en-GB" dirty="0" err="1"/>
              <a:t>tänään</a:t>
            </a:r>
            <a:endParaRPr lang="fi-FI" dirty="0"/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317B1A65-5ED3-BF44-840A-4A1EAB5CE5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0350" y="692869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tähän tilaisuuden nimi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551BFA6-89D5-E74C-8C66-8EC3E5056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89507" y="671714"/>
            <a:ext cx="1473843" cy="31804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fld id="{2C1759D4-B833-2443-A956-7567A2BC160B}" type="datetime1">
              <a:rPr lang="fi-FI" smtClean="0"/>
              <a:t>8.7.2019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AC07E9-9CFF-C344-97B9-390683E295CA}"/>
              </a:ext>
            </a:extLst>
          </p:cNvPr>
          <p:cNvCxnSpPr>
            <a:cxnSpLocks/>
          </p:cNvCxnSpPr>
          <p:nvPr userDrawn="1"/>
        </p:nvCxnSpPr>
        <p:spPr>
          <a:xfrm>
            <a:off x="4071068" y="2230029"/>
            <a:ext cx="749253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isällön paikkamerkki 11">
            <a:extLst>
              <a:ext uri="{FF2B5EF4-FFF2-40B4-BE49-F238E27FC236}">
                <a16:creationId xmlns:a16="http://schemas.microsoft.com/office/drawing/2014/main" id="{297ADC27-3CB2-A545-877A-2C8E6587CB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70350" y="2598063"/>
            <a:ext cx="7492532" cy="354504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85800" indent="-22860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21" name="Tekstin paikkamerkki 4">
            <a:extLst>
              <a:ext uri="{FF2B5EF4-FFF2-40B4-BE49-F238E27FC236}">
                <a16:creationId xmlns:a16="http://schemas.microsoft.com/office/drawing/2014/main" id="{3D31258D-3EE5-0A45-864F-E7427E17D8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70350" y="6217881"/>
            <a:ext cx="478747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tähän joko nimesi tai esityksesi nimi</a:t>
            </a:r>
          </a:p>
        </p:txBody>
      </p:sp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831364E3-D628-F54C-A5C3-C0070C47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820" y="6217880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463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alinen 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4F9851-D340-2645-98F1-D2626287EA8E}"/>
              </a:ext>
            </a:extLst>
          </p:cNvPr>
          <p:cNvSpPr/>
          <p:nvPr userDrawn="1"/>
        </p:nvSpPr>
        <p:spPr>
          <a:xfrm>
            <a:off x="359065" y="2045874"/>
            <a:ext cx="4581769" cy="27662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0" name="Kuva 21" descr="Tukes-logo">
            <a:extLst>
              <a:ext uri="{FF2B5EF4-FFF2-40B4-BE49-F238E27FC236}">
                <a16:creationId xmlns:a16="http://schemas.microsoft.com/office/drawing/2014/main" id="{97CCD70F-E009-3841-957D-7F199427A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828" y="2905985"/>
            <a:ext cx="2946241" cy="1046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CABA4-AAF8-0E43-A36D-53224ED6D90C}"/>
              </a:ext>
            </a:extLst>
          </p:cNvPr>
          <p:cNvSpPr/>
          <p:nvPr userDrawn="1"/>
        </p:nvSpPr>
        <p:spPr>
          <a:xfrm>
            <a:off x="5173915" y="2045874"/>
            <a:ext cx="7018085" cy="2766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B2E2E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065E0-5D5F-8D4F-8DA5-76C32FF41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7314" y="2510365"/>
            <a:ext cx="6371285" cy="183726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A09C"/>
                </a:solidFill>
              </a:defRPr>
            </a:lvl1pPr>
          </a:lstStyle>
          <a:p>
            <a:r>
              <a:rPr lang="en-GB" dirty="0" err="1"/>
              <a:t>Muokka</a:t>
            </a:r>
            <a:r>
              <a:rPr lang="en-GB" dirty="0"/>
              <a:t> </a:t>
            </a:r>
            <a:r>
              <a:rPr lang="en-GB" dirty="0" err="1"/>
              <a:t>tekstin</a:t>
            </a:r>
            <a:r>
              <a:rPr lang="en-GB" dirty="0"/>
              <a:t> </a:t>
            </a:r>
            <a:r>
              <a:rPr lang="en-GB" dirty="0" err="1"/>
              <a:t>perustyylejä</a:t>
            </a:r>
            <a:r>
              <a:rPr lang="en-GB" dirty="0"/>
              <a:t> </a:t>
            </a:r>
            <a:r>
              <a:rPr lang="en-GB" dirty="0" err="1"/>
              <a:t>napsauttamalla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784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alinen lopetusdia ja yhteys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BCABA4-AAF8-0E43-A36D-53224ED6D90C}"/>
              </a:ext>
            </a:extLst>
          </p:cNvPr>
          <p:cNvSpPr/>
          <p:nvPr userDrawn="1"/>
        </p:nvSpPr>
        <p:spPr>
          <a:xfrm>
            <a:off x="5173914" y="1161790"/>
            <a:ext cx="7018085" cy="23001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B2E2E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ADD0D-9E90-1642-BB51-0E7346C80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0491" y="1496038"/>
            <a:ext cx="6371285" cy="1642011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A09C"/>
                </a:solidFill>
              </a:defRPr>
            </a:lvl1pPr>
          </a:lstStyle>
          <a:p>
            <a:r>
              <a:rPr lang="en-GB" dirty="0" err="1"/>
              <a:t>Muokkaa</a:t>
            </a:r>
            <a:r>
              <a:rPr lang="en-GB" dirty="0"/>
              <a:t> </a:t>
            </a:r>
            <a:r>
              <a:rPr lang="en-GB" dirty="0" err="1"/>
              <a:t>tekstin</a:t>
            </a:r>
            <a:r>
              <a:rPr lang="en-GB" dirty="0"/>
              <a:t> </a:t>
            </a:r>
            <a:r>
              <a:rPr lang="en-GB" dirty="0" err="1"/>
              <a:t>perus-tyylejä</a:t>
            </a:r>
            <a:r>
              <a:rPr lang="en-GB" dirty="0"/>
              <a:t> </a:t>
            </a:r>
            <a:r>
              <a:rPr lang="en-GB" dirty="0" err="1"/>
              <a:t>napsauttamalla</a:t>
            </a:r>
            <a:endParaRPr lang="fi-FI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649748-3908-5549-8405-E39D95279E40}"/>
              </a:ext>
            </a:extLst>
          </p:cNvPr>
          <p:cNvSpPr/>
          <p:nvPr userDrawn="1"/>
        </p:nvSpPr>
        <p:spPr>
          <a:xfrm>
            <a:off x="5173915" y="3646967"/>
            <a:ext cx="7018085" cy="21761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B2E2E1"/>
              </a:solidFill>
            </a:endParaRPr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CFFC8F18-4C8C-FA48-8A47-261F46465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5330491" y="3757489"/>
            <a:ext cx="1919598" cy="1955058"/>
          </a:xfrm>
          <a:prstGeom prst="rect">
            <a:avLst/>
          </a:prstGeom>
          <a:noFill/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FBDBF09B-2CBB-D340-B82D-307F1B89B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6665" y="3757488"/>
            <a:ext cx="4295111" cy="11481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DB7F5FB7-B9FE-BC4A-A497-1304F0FF78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06665" y="5016131"/>
            <a:ext cx="4295111" cy="696416"/>
          </a:xfrm>
          <a:prstGeom prst="rect">
            <a:avLst/>
          </a:prstGeom>
        </p:spPr>
        <p:txBody>
          <a:bodyPr anchor="t"/>
          <a:lstStyle>
            <a:lvl1pPr marL="285750" indent="-285750"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3B26E6-2803-5242-B387-A9F276578F71}"/>
              </a:ext>
            </a:extLst>
          </p:cNvPr>
          <p:cNvSpPr/>
          <p:nvPr userDrawn="1"/>
        </p:nvSpPr>
        <p:spPr>
          <a:xfrm>
            <a:off x="359065" y="1161789"/>
            <a:ext cx="4581769" cy="46612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19" name="Kuva 21" descr="Tukes-logo">
            <a:extLst>
              <a:ext uri="{FF2B5EF4-FFF2-40B4-BE49-F238E27FC236}">
                <a16:creationId xmlns:a16="http://schemas.microsoft.com/office/drawing/2014/main" id="{12704816-16E8-C843-9BF0-7FBCD898FC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6828" y="2905985"/>
            <a:ext cx="2946241" cy="10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ll 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ukes-logo">
            <a:extLst>
              <a:ext uri="{FF2B5EF4-FFF2-40B4-BE49-F238E27FC236}">
                <a16:creationId xmlns:a16="http://schemas.microsoft.com/office/drawing/2014/main" id="{D5596DB3-1CAF-184A-87E7-E851C6F52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282" y="2220589"/>
            <a:ext cx="4301436" cy="1525332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4BD451FF-717E-E340-9F34-B990F582AE73}"/>
              </a:ext>
            </a:extLst>
          </p:cNvPr>
          <p:cNvSpPr txBox="1">
            <a:spLocks/>
          </p:cNvSpPr>
          <p:nvPr userDrawn="1"/>
        </p:nvSpPr>
        <p:spPr>
          <a:xfrm>
            <a:off x="2702306" y="3987221"/>
            <a:ext cx="6787388" cy="1143579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6200" dirty="0">
                <a:solidFill>
                  <a:schemeClr val="accent1"/>
                </a:solidFill>
              </a:rPr>
              <a:t>Suojan tuoja</a:t>
            </a:r>
          </a:p>
        </p:txBody>
      </p:sp>
    </p:spTree>
    <p:extLst>
      <p:ext uri="{BB962C8B-B14F-4D97-AF65-F5344CB8AC3E}">
        <p14:creationId xmlns:p14="http://schemas.microsoft.com/office/powerpoint/2010/main" val="25634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ll lopetusdia tekstilaat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E143D9B0-5279-374C-9CC1-CB5934320051}"/>
              </a:ext>
            </a:extLst>
          </p:cNvPr>
          <p:cNvSpPr/>
          <p:nvPr userDrawn="1"/>
        </p:nvSpPr>
        <p:spPr>
          <a:xfrm>
            <a:off x="2586957" y="2045874"/>
            <a:ext cx="7018085" cy="2766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>
              <a:solidFill>
                <a:srgbClr val="B2E2E1"/>
              </a:solidFill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3D6B50F0-3A7B-D74E-A599-D9237EA21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7722" y="2235200"/>
            <a:ext cx="6636556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4400">
                <a:solidFill>
                  <a:srgbClr val="00A09C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6" name="Kuva 21" descr="Tukes-logo">
            <a:extLst>
              <a:ext uri="{FF2B5EF4-FFF2-40B4-BE49-F238E27FC236}">
                <a16:creationId xmlns:a16="http://schemas.microsoft.com/office/drawing/2014/main" id="{CC2A640E-F2B2-0045-BA9D-AF29E3CD5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7979" y="6225516"/>
            <a:ext cx="761614" cy="27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9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3339C5B-58A8-4A46-8213-CFBBB5491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4803"/>
            <a:ext cx="10515600" cy="3560820"/>
          </a:xfrm>
        </p:spPr>
        <p:txBody>
          <a:bodyPr anchor="b" anchorCtr="0">
            <a:norm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br>
              <a:rPr lang="fi-FI" dirty="0"/>
            </a:b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E8F1FD-F758-B24D-B237-42829C001C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141009"/>
            <a:ext cx="10515600" cy="1658335"/>
          </a:xfrm>
        </p:spPr>
        <p:txBody>
          <a:bodyPr/>
          <a:lstStyle>
            <a:lvl1pPr marL="0" indent="0" algn="ctr">
              <a:lnSpc>
                <a:spcPct val="100000"/>
              </a:lnSpc>
              <a:buClr>
                <a:schemeClr val="tx1"/>
              </a:buClr>
              <a:buFontTx/>
              <a:buNone/>
              <a:defRPr/>
            </a:lvl1pPr>
            <a:lvl2pPr marL="685800" indent="-2286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FDDE77BA-CC1C-E64F-A886-49E381CC6C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31C35B3-AB69-884D-88B7-FEBEC6B43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37844" y="6225081"/>
            <a:ext cx="957776" cy="308688"/>
          </a:xfrm>
          <a:prstGeom prst="rect">
            <a:avLst/>
          </a:prstGeom>
        </p:spPr>
        <p:txBody>
          <a:bodyPr anchor="b" anchorCtr="0"/>
          <a:lstStyle>
            <a:lvl1pPr algn="ctr">
              <a:defRPr sz="1000" b="0">
                <a:solidFill>
                  <a:srgbClr val="00A09C"/>
                </a:solidFill>
              </a:defRPr>
            </a:lvl1pPr>
          </a:lstStyle>
          <a:p>
            <a:fld id="{D52F2214-0E9B-BB4C-BD0A-12D8C079A8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392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.emf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81981-6518-1349-BD45-B9080525B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1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50" r:id="rId2"/>
    <p:sldLayoutId id="2147483752" r:id="rId3"/>
    <p:sldLayoutId id="2147483699" r:id="rId4"/>
    <p:sldLayoutId id="2147483684" r:id="rId5"/>
    <p:sldLayoutId id="2147483721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390A670-FFF7-FE48-A3D2-AA28EDD2C8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9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0AF6077-85B9-8746-8DE1-91C3314D7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67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06C96-0393-164E-8B99-77B2A484E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17245"/>
            <a:ext cx="10515600" cy="3668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 descr="Tukes-logo">
            <a:extLst>
              <a:ext uri="{FF2B5EF4-FFF2-40B4-BE49-F238E27FC236}">
                <a16:creationId xmlns:a16="http://schemas.microsoft.com/office/drawing/2014/main" id="{6E09A06B-08F5-1642-AA43-33DEB7F09EC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848787" y="6217881"/>
            <a:ext cx="779998" cy="2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30" r:id="rId2"/>
    <p:sldLayoutId id="2147483733" r:id="rId3"/>
    <p:sldLayoutId id="2147483734" r:id="rId4"/>
    <p:sldLayoutId id="2147483743" r:id="rId5"/>
    <p:sldLayoutId id="2147483736" r:id="rId6"/>
    <p:sldLayoutId id="2147483737" r:id="rId7"/>
    <p:sldLayoutId id="2147483739" r:id="rId8"/>
    <p:sldLayoutId id="2147483742" r:id="rId9"/>
    <p:sldLayoutId id="2147483706" r:id="rId10"/>
    <p:sldLayoutId id="2147483748" r:id="rId11"/>
    <p:sldLayoutId id="2147483768" r:id="rId12"/>
    <p:sldLayoutId id="2147483769" r:id="rId13"/>
    <p:sldLayoutId id="2147483770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12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9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Tukes-logo">
            <a:extLst>
              <a:ext uri="{FF2B5EF4-FFF2-40B4-BE49-F238E27FC236}">
                <a16:creationId xmlns:a16="http://schemas.microsoft.com/office/drawing/2014/main" id="{6E09A06B-08F5-1642-AA43-33DEB7F09E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48787" y="6217881"/>
            <a:ext cx="779998" cy="276595"/>
          </a:xfrm>
          <a:prstGeom prst="rect">
            <a:avLst/>
          </a:prstGeom>
        </p:spPr>
      </p:pic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ABA49C96-094F-FB44-9AE4-4470D3EC207F}"/>
              </a:ext>
            </a:extLst>
          </p:cNvPr>
          <p:cNvSpPr txBox="1">
            <a:spLocks/>
          </p:cNvSpPr>
          <p:nvPr userDrawn="1"/>
        </p:nvSpPr>
        <p:spPr>
          <a:xfrm>
            <a:off x="838200" y="6217881"/>
            <a:ext cx="4984750" cy="317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 dirty="0"/>
              <a:t>OHJE TUKESLAISILLE</a:t>
            </a:r>
          </a:p>
        </p:txBody>
      </p:sp>
      <p:sp>
        <p:nvSpPr>
          <p:cNvPr id="4" name="Otsikon paikkamerkki 1">
            <a:extLst>
              <a:ext uri="{FF2B5EF4-FFF2-40B4-BE49-F238E27FC236}">
                <a16:creationId xmlns:a16="http://schemas.microsoft.com/office/drawing/2014/main" id="{4D58A5D1-101B-8D4F-AC33-728D8ED73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67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B8F6559C-B6E9-4E45-B071-866072566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17245"/>
            <a:ext cx="10515600" cy="3668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3454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tukes.fi/sahko/tarkastustoiminta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ahkoinenasiointi.ahtp.fi/fi/palvelut" TargetMode="Externa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B020E53-BD4A-BD45-A8D6-5EC10CCDA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041B20-50AA-134B-94BD-36ACA19B947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4D5484A5-5D94-FD44-B70B-FA5EC8EC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Hiihtokeskusten</a:t>
            </a:r>
            <a:r>
              <a:rPr lang="en-GB" dirty="0"/>
              <a:t> </a:t>
            </a:r>
            <a:r>
              <a:rPr lang="en-GB" dirty="0" err="1"/>
              <a:t>sähkölaitteistoiden</a:t>
            </a:r>
            <a:r>
              <a:rPr lang="en-GB" dirty="0"/>
              <a:t> </a:t>
            </a:r>
            <a:r>
              <a:rPr lang="en-GB" dirty="0" err="1"/>
              <a:t>turvallisuusvaatimuksia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878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Sähkölaitteiston tarkastuksia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416424"/>
            <a:ext cx="10744200" cy="4913355"/>
          </a:xfrm>
        </p:spPr>
        <p:txBody>
          <a:bodyPr>
            <a:normAutofit/>
          </a:bodyPr>
          <a:lstStyle/>
          <a:p>
            <a:r>
              <a:rPr lang="en-GB" dirty="0" err="1"/>
              <a:t>Käyttöönottotarkastus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 err="1"/>
              <a:t>Tehdään</a:t>
            </a:r>
            <a:r>
              <a:rPr lang="en-GB" dirty="0"/>
              <a:t> </a:t>
            </a:r>
            <a:r>
              <a:rPr lang="en-GB" dirty="0" err="1"/>
              <a:t>kaikille</a:t>
            </a:r>
            <a:r>
              <a:rPr lang="en-GB" dirty="0"/>
              <a:t> </a:t>
            </a:r>
            <a:r>
              <a:rPr lang="en-GB" dirty="0" err="1"/>
              <a:t>sähköasennuksille</a:t>
            </a:r>
            <a:r>
              <a:rPr lang="en-GB" dirty="0"/>
              <a:t>, </a:t>
            </a:r>
            <a:r>
              <a:rPr lang="en-GB" dirty="0" err="1"/>
              <a:t>sisältää</a:t>
            </a:r>
            <a:r>
              <a:rPr lang="en-GB" dirty="0"/>
              <a:t> </a:t>
            </a:r>
            <a:r>
              <a:rPr lang="en-GB" dirty="0" err="1"/>
              <a:t>silmämääräisiä</a:t>
            </a:r>
            <a:r>
              <a:rPr lang="en-GB" dirty="0"/>
              <a:t> </a:t>
            </a:r>
            <a:r>
              <a:rPr lang="en-GB" dirty="0" err="1"/>
              <a:t>tarkastuksia</a:t>
            </a:r>
            <a:r>
              <a:rPr lang="en-GB" dirty="0"/>
              <a:t> </a:t>
            </a:r>
            <a:r>
              <a:rPr lang="en-GB" dirty="0" err="1"/>
              <a:t>sekä</a:t>
            </a:r>
            <a:r>
              <a:rPr lang="en-GB" dirty="0"/>
              <a:t> </a:t>
            </a:r>
            <a:r>
              <a:rPr lang="en-GB" dirty="0" err="1"/>
              <a:t>mittauksia</a:t>
            </a:r>
            <a:endParaRPr lang="en-GB" dirty="0"/>
          </a:p>
          <a:p>
            <a:pPr lvl="1"/>
            <a:r>
              <a:rPr lang="en-GB" dirty="0" err="1"/>
              <a:t>Asennusten</a:t>
            </a:r>
            <a:r>
              <a:rPr lang="en-GB" dirty="0"/>
              <a:t> </a:t>
            </a:r>
            <a:r>
              <a:rPr lang="en-GB" dirty="0" err="1"/>
              <a:t>tekijä</a:t>
            </a:r>
            <a:r>
              <a:rPr lang="en-GB" dirty="0"/>
              <a:t> </a:t>
            </a:r>
            <a:r>
              <a:rPr lang="en-GB" dirty="0" err="1"/>
              <a:t>tekee</a:t>
            </a:r>
            <a:r>
              <a:rPr lang="en-GB" dirty="0"/>
              <a:t> </a:t>
            </a:r>
            <a:r>
              <a:rPr lang="en-GB" dirty="0" err="1"/>
              <a:t>ennen</a:t>
            </a:r>
            <a:r>
              <a:rPr lang="en-GB" dirty="0"/>
              <a:t> </a:t>
            </a:r>
            <a:r>
              <a:rPr lang="en-GB" dirty="0" err="1"/>
              <a:t>käyttöönottoa</a:t>
            </a:r>
            <a:endParaRPr lang="en-GB" dirty="0"/>
          </a:p>
          <a:p>
            <a:pPr lvl="1"/>
            <a:r>
              <a:rPr lang="en-GB" dirty="0" err="1"/>
              <a:t>Tarkastuksesta</a:t>
            </a:r>
            <a:r>
              <a:rPr lang="en-GB" dirty="0"/>
              <a:t> </a:t>
            </a:r>
            <a:r>
              <a:rPr lang="en-GB" dirty="0" err="1"/>
              <a:t>laaditaan</a:t>
            </a:r>
            <a:r>
              <a:rPr lang="en-GB" dirty="0"/>
              <a:t> </a:t>
            </a:r>
            <a:r>
              <a:rPr lang="en-GB" dirty="0" err="1"/>
              <a:t>käyttöönottotarkastuspöytäkirja</a:t>
            </a:r>
            <a:r>
              <a:rPr lang="en-GB" dirty="0"/>
              <a:t>, </a:t>
            </a:r>
            <a:r>
              <a:rPr lang="en-GB" dirty="0" err="1"/>
              <a:t>joka</a:t>
            </a:r>
            <a:r>
              <a:rPr lang="en-GB" dirty="0"/>
              <a:t> </a:t>
            </a:r>
            <a:r>
              <a:rPr lang="en-GB" dirty="0" err="1"/>
              <a:t>luovutetaan</a:t>
            </a:r>
            <a:r>
              <a:rPr lang="en-GB" dirty="0"/>
              <a:t> </a:t>
            </a:r>
            <a:r>
              <a:rPr lang="en-GB" dirty="0" err="1"/>
              <a:t>sähkölaitteiston</a:t>
            </a:r>
            <a:r>
              <a:rPr lang="en-GB" dirty="0"/>
              <a:t> </a:t>
            </a:r>
            <a:r>
              <a:rPr lang="en-GB" dirty="0" err="1"/>
              <a:t>haltijalle</a:t>
            </a:r>
            <a:endParaRPr lang="en-GB" dirty="0"/>
          </a:p>
          <a:p>
            <a:pPr lvl="1"/>
            <a:r>
              <a:rPr lang="en-GB" dirty="0" err="1"/>
              <a:t>Sähkötöiden</a:t>
            </a:r>
            <a:r>
              <a:rPr lang="en-GB" dirty="0"/>
              <a:t> </a:t>
            </a:r>
            <a:r>
              <a:rPr lang="en-GB" dirty="0" err="1"/>
              <a:t>tekijä</a:t>
            </a:r>
            <a:r>
              <a:rPr lang="en-GB" dirty="0"/>
              <a:t> </a:t>
            </a:r>
            <a:r>
              <a:rPr lang="en-GB" dirty="0" err="1"/>
              <a:t>varmistaa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todentaa</a:t>
            </a:r>
            <a:r>
              <a:rPr lang="en-GB" dirty="0"/>
              <a:t> </a:t>
            </a:r>
            <a:r>
              <a:rPr lang="en-GB" dirty="0" err="1"/>
              <a:t>sähkölaitteiston</a:t>
            </a:r>
            <a:r>
              <a:rPr lang="en-GB" dirty="0"/>
              <a:t> </a:t>
            </a:r>
            <a:r>
              <a:rPr lang="en-GB" dirty="0" err="1"/>
              <a:t>turvallisuuden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vaativuudenmukaisuuden</a:t>
            </a:r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4618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Sähkölaitteiston tarkastuksia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416424"/>
            <a:ext cx="10744200" cy="4913355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Varmennustarkastus</a:t>
            </a:r>
          </a:p>
          <a:p>
            <a:pPr lvl="1"/>
            <a:r>
              <a:rPr lang="fi-FI" dirty="0"/>
              <a:t>Tehdään paritaloa suuremmille asuintaloille ja muille yli pääsulakkeiltaan yli 35 A suuruisille sähkölaitteistoille</a:t>
            </a:r>
          </a:p>
          <a:p>
            <a:pPr lvl="1"/>
            <a:r>
              <a:rPr lang="fi-FI" dirty="0"/>
              <a:t>Tehdään yleensä kolmen kuukauden kuluessa käyttöönotosta</a:t>
            </a:r>
          </a:p>
          <a:p>
            <a:pPr lvl="1"/>
            <a:r>
              <a:rPr lang="fi-FI" dirty="0"/>
              <a:t>Uudisasennusten lisäksi myös muutos- ja laajennustöille, jos</a:t>
            </a:r>
          </a:p>
          <a:p>
            <a:pPr lvl="2"/>
            <a:r>
              <a:rPr lang="fi-FI" dirty="0"/>
              <a:t>muutosaluetta suojaavan ylivirtasuojan koko on yli 35A laitteistossa, jolle ei edellytetä käytön johtajaa, tai</a:t>
            </a:r>
          </a:p>
          <a:p>
            <a:pPr lvl="2"/>
            <a:r>
              <a:rPr lang="fi-FI" dirty="0"/>
              <a:t>muutosaluetta suojaavan ylivirtasuojan koko on yli 250A laitteistossa, jolle on nimettävä käytön johtaja</a:t>
            </a:r>
          </a:p>
          <a:p>
            <a:pPr lvl="1"/>
            <a:r>
              <a:rPr lang="fi-FI" dirty="0"/>
              <a:t>Tarkastuksen teettäminen on sähkölaitteiston rakentajan vastuulla, kuitenkin haltijan on huolehdittava että varmennustarkastus on tehty</a:t>
            </a:r>
          </a:p>
          <a:p>
            <a:pPr lvl="1"/>
            <a:r>
              <a:rPr lang="fi-FI" dirty="0"/>
              <a:t>Tarkastuspalveluita tarjoaa valtuutetut tarkastajat ja tarkastuslaitokset</a:t>
            </a:r>
          </a:p>
          <a:p>
            <a:pPr lvl="1"/>
            <a:r>
              <a:rPr lang="fi-FI" dirty="0"/>
              <a:t>Tarkastuksen tekijä laatii tarkastuksesta todistuksen, joka on sähkölaitteiston haltijan säilytettävä vähintään kymmenen vuotta</a:t>
            </a:r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139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Sähkölaitteiston tarkastuksia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45673"/>
            <a:ext cx="10515600" cy="4584106"/>
          </a:xfrm>
        </p:spPr>
        <p:txBody>
          <a:bodyPr>
            <a:normAutofit/>
          </a:bodyPr>
          <a:lstStyle/>
          <a:p>
            <a:r>
              <a:rPr lang="fi-FI" dirty="0"/>
              <a:t>Määräaikaistarkastus</a:t>
            </a:r>
          </a:p>
          <a:p>
            <a:pPr lvl="1"/>
            <a:r>
              <a:rPr lang="fi-FI" dirty="0"/>
              <a:t>Tehdään muille kuin asuinrakennuksille, jos pääsulakkeen koko on yli 35 A</a:t>
            </a:r>
          </a:p>
          <a:p>
            <a:pPr lvl="1"/>
            <a:r>
              <a:rPr lang="fi-FI" dirty="0"/>
              <a:t>Tarkastuksen tekijä laatii pöytäkirjan, jota on säilytettävä kymmenen vuotta</a:t>
            </a:r>
          </a:p>
          <a:p>
            <a:pPr lvl="1"/>
            <a:r>
              <a:rPr lang="fi-FI" dirty="0"/>
              <a:t>Tarkastuksessa havaitut viat ja puutteet on korjattava, ja korjaukset on pystyttävä osoittamaan tehdyksi vähintään kymmenen vuotta</a:t>
            </a:r>
          </a:p>
          <a:p>
            <a:pPr lvl="1"/>
            <a:r>
              <a:rPr lang="fi-FI" dirty="0"/>
              <a:t>Tarkastus tehdään kymmenen vuoden välein (jakeluverkko 5v)</a:t>
            </a:r>
          </a:p>
          <a:p>
            <a:pPr lvl="1"/>
            <a:r>
              <a:rPr lang="fi-FI" dirty="0"/>
              <a:t>Valtuutetut tarkastajat ja tarkastuslaitokset tekevät</a:t>
            </a:r>
            <a:endParaRPr lang="en-GB" dirty="0"/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 err="1"/>
              <a:t>Luettelo</a:t>
            </a:r>
            <a:r>
              <a:rPr lang="en-GB" dirty="0"/>
              <a:t> </a:t>
            </a:r>
            <a:r>
              <a:rPr lang="en-GB" dirty="0" err="1"/>
              <a:t>valtuutetuista</a:t>
            </a:r>
            <a:r>
              <a:rPr lang="en-GB" dirty="0"/>
              <a:t> </a:t>
            </a:r>
            <a:r>
              <a:rPr lang="en-GB" dirty="0" err="1"/>
              <a:t>tarkastajista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tarkastuslaitoksista</a:t>
            </a:r>
            <a:r>
              <a:rPr lang="en-GB" dirty="0"/>
              <a:t> </a:t>
            </a:r>
            <a:r>
              <a:rPr lang="en-GB" dirty="0" err="1"/>
              <a:t>löytyy</a:t>
            </a:r>
            <a:r>
              <a:rPr lang="en-GB" dirty="0"/>
              <a:t> </a:t>
            </a:r>
            <a:r>
              <a:rPr lang="en-GB" dirty="0" err="1"/>
              <a:t>Tukesin</a:t>
            </a:r>
            <a:r>
              <a:rPr lang="en-GB" dirty="0"/>
              <a:t> </a:t>
            </a:r>
            <a:r>
              <a:rPr lang="en-GB" dirty="0" err="1"/>
              <a:t>nettisivulta</a:t>
            </a:r>
            <a:r>
              <a:rPr lang="en-GB" dirty="0"/>
              <a:t> </a:t>
            </a:r>
            <a:r>
              <a:rPr lang="en-GB" dirty="0">
                <a:hlinkClick r:id="rId2"/>
              </a:rPr>
              <a:t>https://tukes.fi/sahko/tarkastustoiminta</a:t>
            </a: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6752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Sähkötöiden</a:t>
            </a:r>
            <a:r>
              <a:rPr lang="en-GB" dirty="0"/>
              <a:t> </a:t>
            </a:r>
            <a:r>
              <a:rPr lang="en-GB" dirty="0" err="1"/>
              <a:t>tekeminen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461247"/>
            <a:ext cx="10067925" cy="4625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Jos tehdään käyttötöiden lisäksi varsinaisia sähkötöitä, esim. laajempia korjaus- tai huoltotöitä tai uusia asennuksia, on niiden vastuuhenkilöksi nimettävä sähkötöiden johtaja. Toiminnasta on tehtävä Tukesiin ilmoitus.</a:t>
            </a:r>
          </a:p>
          <a:p>
            <a:r>
              <a:rPr lang="fi-FI" dirty="0"/>
              <a:t>Sähkötöiden johtajan on oltava sähkötöitä tekevän yrityksen palveluksessa</a:t>
            </a:r>
          </a:p>
          <a:p>
            <a:r>
              <a:rPr lang="fi-FI" dirty="0"/>
              <a:t>Sähkötöiden johtajaa ei voi ostaa palveluna</a:t>
            </a:r>
          </a:p>
          <a:p>
            <a:endParaRPr lang="fi-FI" dirty="0"/>
          </a:p>
          <a:p>
            <a:endParaRPr lang="en-GB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9627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Jokaiselle</a:t>
            </a:r>
            <a:r>
              <a:rPr lang="en-GB" dirty="0"/>
              <a:t> </a:t>
            </a:r>
            <a:r>
              <a:rPr lang="en-GB" dirty="0" err="1"/>
              <a:t>sähkönkäyttäjälle</a:t>
            </a:r>
            <a:r>
              <a:rPr lang="en-GB" dirty="0"/>
              <a:t> </a:t>
            </a:r>
            <a:r>
              <a:rPr lang="en-GB" dirty="0" err="1"/>
              <a:t>sallitut</a:t>
            </a:r>
            <a:r>
              <a:rPr lang="en-GB" dirty="0"/>
              <a:t> </a:t>
            </a:r>
            <a:r>
              <a:rPr lang="en-GB" dirty="0" err="1"/>
              <a:t>työt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177" y="1745674"/>
            <a:ext cx="5616388" cy="39110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400" dirty="0" err="1"/>
              <a:t>Käyttötöitä</a:t>
            </a:r>
            <a:endParaRPr lang="en-GB" sz="3400" dirty="0"/>
          </a:p>
          <a:p>
            <a:r>
              <a:rPr lang="en-GB" dirty="0" err="1"/>
              <a:t>Tulppasulakkeen</a:t>
            </a:r>
            <a:r>
              <a:rPr lang="en-GB" dirty="0"/>
              <a:t> </a:t>
            </a:r>
            <a:r>
              <a:rPr lang="en-GB" dirty="0" err="1"/>
              <a:t>vaihto</a:t>
            </a:r>
            <a:r>
              <a:rPr lang="en-GB" dirty="0"/>
              <a:t> (max x A)</a:t>
            </a:r>
          </a:p>
          <a:p>
            <a:r>
              <a:rPr lang="fi-FI" dirty="0"/>
              <a:t>lauenneen automaattisulakkeen ja vikavirtasuojan asettaminen toimintakuntoon</a:t>
            </a:r>
          </a:p>
          <a:p>
            <a:r>
              <a:rPr lang="fi-FI" dirty="0"/>
              <a:t>vikavirtasuojakytkimen toiminnan testaus testipainikkeella</a:t>
            </a:r>
          </a:p>
          <a:p>
            <a:r>
              <a:rPr lang="fi-FI" dirty="0"/>
              <a:t>himmentimen sulakkeen vaihto</a:t>
            </a:r>
          </a:p>
          <a:p>
            <a:r>
              <a:rPr lang="fi-FI" dirty="0"/>
              <a:t>valaisimen lampun ja sytyttimen vaihto</a:t>
            </a:r>
          </a:p>
          <a:p>
            <a:r>
              <a:rPr lang="fi-FI" dirty="0"/>
              <a:t>jännitteettömyyden toteaminen hyväksytyllä jännitteenkoettimella, kun tehdään jokaiselle sähkönkäyttäjälle sallittuja töitä</a:t>
            </a:r>
          </a:p>
          <a:p>
            <a:endParaRPr lang="en-GB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7A637657-F64E-4AE1-BAD7-E0CC78D1E640}"/>
              </a:ext>
            </a:extLst>
          </p:cNvPr>
          <p:cNvSpPr txBox="1">
            <a:spLocks/>
          </p:cNvSpPr>
          <p:nvPr/>
        </p:nvSpPr>
        <p:spPr>
          <a:xfrm>
            <a:off x="6096000" y="1627566"/>
            <a:ext cx="6248400" cy="413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800" dirty="0" err="1"/>
              <a:t>Sähkötöitä</a:t>
            </a:r>
            <a:endParaRPr lang="en-GB" sz="3800" dirty="0"/>
          </a:p>
          <a:p>
            <a:r>
              <a:rPr lang="fi-FI" dirty="0"/>
              <a:t>yksivaiheisen jatkojohdon korjaus ja teko</a:t>
            </a:r>
          </a:p>
          <a:p>
            <a:r>
              <a:rPr lang="fi-FI" dirty="0"/>
              <a:t>sähkölaitteen rikkoutuneen yksivaiheisen liitäntäjohdon ja pistotulpan vaihto</a:t>
            </a:r>
          </a:p>
          <a:p>
            <a:r>
              <a:rPr lang="fi-FI" dirty="0"/>
              <a:t>sisustusvalaisimen liittäminen valaisinliittimellä eli "sokeripalalla" </a:t>
            </a:r>
          </a:p>
          <a:p>
            <a:r>
              <a:rPr lang="fi-FI" dirty="0"/>
              <a:t>"sokeripalan" korvaaminen uuden järjestelmän mukaisella valaisinliitinpistorasialla sekä vioittuneen valaisinliitinpistorasian vaihto (ei valaisinpistorasian asennus tai vaihto)</a:t>
            </a:r>
          </a:p>
          <a:p>
            <a:r>
              <a:rPr lang="fi-FI" dirty="0"/>
              <a:t>harrastustoimintana tehtävä sähkölaitteiden kokoonpano esim. elektroniikan rakennussarjasta ja tällaisen laitteen korjaaminen</a:t>
            </a:r>
          </a:p>
          <a:p>
            <a:r>
              <a:rPr lang="fi-FI" dirty="0"/>
              <a:t>Max 250 V asennusrasioiden peitekansien irrotus ja kiinnitys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483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6EEC23-9E75-4DE2-8780-90BBAAF1A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Tukesin tekemiä valvontakäyntejä hiihtokeskuksiin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21BFAA7-15F2-46EF-AF51-F857F20168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2246" y="1745673"/>
            <a:ext cx="6108290" cy="4053671"/>
          </a:xfrm>
        </p:spPr>
        <p:txBody>
          <a:bodyPr>
            <a:normAutofit lnSpcReduction="10000"/>
          </a:bodyPr>
          <a:lstStyle/>
          <a:p>
            <a:r>
              <a:rPr lang="fi-FI" sz="2400" dirty="0"/>
              <a:t>Joitain yksittäisiä ilmoituksia sähköturvallisuuspuutteista</a:t>
            </a:r>
          </a:p>
          <a:p>
            <a:endParaRPr lang="fi-FI" sz="2400" dirty="0"/>
          </a:p>
          <a:p>
            <a:r>
              <a:rPr lang="fi-FI" sz="2400" dirty="0"/>
              <a:t>Ei sähkötapaturmia Tukesin tiedossa</a:t>
            </a:r>
          </a:p>
          <a:p>
            <a:endParaRPr lang="fi-FI" sz="2400" dirty="0"/>
          </a:p>
          <a:p>
            <a:r>
              <a:rPr lang="fi-FI" sz="2400" dirty="0"/>
              <a:t>Kenttävalvonnan teemakohde 2019, 2020 ja 2021</a:t>
            </a:r>
          </a:p>
          <a:p>
            <a:endParaRPr lang="fi-FI" sz="2400" dirty="0"/>
          </a:p>
          <a:p>
            <a:r>
              <a:rPr lang="fi-FI" sz="2400" dirty="0"/>
              <a:t>Kenttävalvontakäyntien määrät pieniä</a:t>
            </a:r>
          </a:p>
          <a:p>
            <a:endParaRPr lang="fi-FI" sz="2000" dirty="0"/>
          </a:p>
          <a:p>
            <a:endParaRPr lang="fi-FI" sz="2000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7729630-DCB5-4AFD-9A9C-BD4B94325E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885F1DC-4D55-48C7-81FE-D1CE7C045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7" name="Kuva 6" descr="Kuva, joka sisältää kohteen ruoho, ulko, kenttä, pilvet&#10;&#10;Kuvaus luotu automaattisesti">
            <a:extLst>
              <a:ext uri="{FF2B5EF4-FFF2-40B4-BE49-F238E27FC236}">
                <a16:creationId xmlns:a16="http://schemas.microsoft.com/office/drawing/2014/main" id="{EF0CB384-1A45-4C5A-BCAD-F27431098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721" y="1834983"/>
            <a:ext cx="5564839" cy="41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0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6EEC23-9E75-4DE2-8780-90BBAAF1A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414" y="40955"/>
            <a:ext cx="10515600" cy="1325563"/>
          </a:xfrm>
        </p:spPr>
        <p:txBody>
          <a:bodyPr>
            <a:normAutofit/>
          </a:bodyPr>
          <a:lstStyle/>
          <a:p>
            <a:r>
              <a:rPr lang="fi-FI" sz="4000" dirty="0"/>
              <a:t>Huomioita valvontakäynneiltä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21BFAA7-15F2-46EF-AF51-F857F20168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1563749"/>
            <a:ext cx="3474372" cy="4512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b="1" dirty="0">
                <a:solidFill>
                  <a:schemeClr val="tx2"/>
                </a:solidFill>
              </a:rPr>
              <a:t>Puutteita</a:t>
            </a:r>
            <a:r>
              <a:rPr lang="fi-FI" sz="2000" dirty="0"/>
              <a:t> </a:t>
            </a:r>
          </a:p>
          <a:p>
            <a:r>
              <a:rPr lang="fi-FI" sz="1800" dirty="0"/>
              <a:t>Rekisteri-ilmoituksia tekemättä</a:t>
            </a:r>
          </a:p>
          <a:p>
            <a:pPr lvl="1"/>
            <a:r>
              <a:rPr lang="fi-FI" sz="1200" dirty="0"/>
              <a:t>Samalla puuttui myös käytön johtaja ja kunnossapito-ohjelma</a:t>
            </a:r>
          </a:p>
          <a:p>
            <a:r>
              <a:rPr lang="fi-FI" sz="1800" dirty="0"/>
              <a:t>Varmennus- ja määräaikaistarkastuksia tekemättä</a:t>
            </a:r>
          </a:p>
          <a:p>
            <a:r>
              <a:rPr lang="fi-FI" sz="1800" dirty="0"/>
              <a:t>Mikäli oli omaa sähköurakointia, puutteita todettiin käyttöönottotarkastus- ja niiden pöytäkirjojen menettelyissä</a:t>
            </a:r>
          </a:p>
          <a:p>
            <a:r>
              <a:rPr lang="fi-FI" sz="1800" dirty="0"/>
              <a:t>Puutteita korjaamatta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7729630-DCB5-4AFD-9A9C-BD4B94325E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885F1DC-4D55-48C7-81FE-D1CE7C045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9B6A410E-93D2-47D4-806B-7DB8DECE64AA}"/>
              </a:ext>
            </a:extLst>
          </p:cNvPr>
          <p:cNvSpPr txBox="1">
            <a:spLocks/>
          </p:cNvSpPr>
          <p:nvPr/>
        </p:nvSpPr>
        <p:spPr>
          <a:xfrm>
            <a:off x="8590935" y="1556235"/>
            <a:ext cx="3513839" cy="4122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b="1" dirty="0">
                <a:solidFill>
                  <a:schemeClr val="tx2"/>
                </a:solidFill>
              </a:rPr>
              <a:t>Teknisiä puutteita</a:t>
            </a:r>
          </a:p>
          <a:p>
            <a:r>
              <a:rPr lang="fi-FI" sz="2000" dirty="0"/>
              <a:t>Sähköasennusten dokumentointi</a:t>
            </a:r>
          </a:p>
          <a:p>
            <a:r>
              <a:rPr lang="fi-FI" sz="2000" dirty="0"/>
              <a:t>Kaapeleiden suojaus tai tuennat</a:t>
            </a:r>
          </a:p>
          <a:p>
            <a:r>
              <a:rPr lang="fi-FI" sz="2000" dirty="0"/>
              <a:t>Kosketussuojaus</a:t>
            </a:r>
          </a:p>
          <a:p>
            <a:pPr lvl="1"/>
            <a:r>
              <a:rPr lang="fi-FI" sz="1200" dirty="0"/>
              <a:t>Jännitteisiä peruseristeisiä johtimia</a:t>
            </a:r>
          </a:p>
          <a:p>
            <a:pPr lvl="1"/>
            <a:r>
              <a:rPr lang="fi-FI" sz="1200" dirty="0"/>
              <a:t>Sulakekotelon laseja puuttuu</a:t>
            </a:r>
          </a:p>
          <a:p>
            <a:pPr lvl="1"/>
            <a:r>
              <a:rPr lang="fi-FI" sz="1200" dirty="0"/>
              <a:t>Sulakekotelot puuttuu</a:t>
            </a:r>
          </a:p>
          <a:p>
            <a:r>
              <a:rPr lang="fi-FI" sz="2000" dirty="0"/>
              <a:t>Merkinnät</a:t>
            </a:r>
            <a:endParaRPr lang="fi-FI" sz="1600" dirty="0"/>
          </a:p>
          <a:p>
            <a:r>
              <a:rPr lang="fi-FI" sz="2200" dirty="0"/>
              <a:t>Sähkökeskustilat ja sähkökeskuksien edustat täynnä tavaraa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28EE122-2A38-492D-A651-507A84D2A09C}"/>
              </a:ext>
            </a:extLst>
          </p:cNvPr>
          <p:cNvSpPr txBox="1">
            <a:spLocks/>
          </p:cNvSpPr>
          <p:nvPr/>
        </p:nvSpPr>
        <p:spPr>
          <a:xfrm>
            <a:off x="863414" y="480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sz="2000" dirty="0">
              <a:solidFill>
                <a:schemeClr val="bg2"/>
              </a:solidFill>
            </a:endParaRPr>
          </a:p>
        </p:txBody>
      </p:sp>
      <p:pic>
        <p:nvPicPr>
          <p:cNvPr id="9" name="Kuva 8" descr="Kuva, joka sisältää kohteen ulko, ruoho, rakennus, vanha&#10;&#10;Kuvaus luotu automaattisesti">
            <a:extLst>
              <a:ext uri="{FF2B5EF4-FFF2-40B4-BE49-F238E27FC236}">
                <a16:creationId xmlns:a16="http://schemas.microsoft.com/office/drawing/2014/main" id="{0E8E7E92-4D80-4512-A667-962CC91F8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95"/>
          <a:stretch/>
        </p:blipFill>
        <p:spPr>
          <a:xfrm>
            <a:off x="3474372" y="1703403"/>
            <a:ext cx="4994568" cy="451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81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huomiota</a:t>
            </a:r>
            <a:r>
              <a:rPr lang="en-GB" dirty="0"/>
              <a:t> </a:t>
            </a:r>
            <a:r>
              <a:rPr lang="en-GB" dirty="0" err="1"/>
              <a:t>kentältä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45673"/>
            <a:ext cx="6915150" cy="4053671"/>
          </a:xfrm>
        </p:spPr>
        <p:txBody>
          <a:bodyPr>
            <a:normAutofit/>
          </a:bodyPr>
          <a:lstStyle/>
          <a:p>
            <a:r>
              <a:rPr lang="en-GB" dirty="0" err="1"/>
              <a:t>Lumetus</a:t>
            </a:r>
            <a:r>
              <a:rPr lang="en-GB" dirty="0"/>
              <a:t>- </a:t>
            </a:r>
            <a:r>
              <a:rPr lang="en-GB" dirty="0" err="1"/>
              <a:t>ym</a:t>
            </a:r>
            <a:r>
              <a:rPr lang="en-GB" dirty="0"/>
              <a:t>. </a:t>
            </a:r>
            <a:r>
              <a:rPr lang="en-GB" dirty="0" err="1"/>
              <a:t>keskusten</a:t>
            </a:r>
            <a:r>
              <a:rPr lang="en-GB" dirty="0"/>
              <a:t> </a:t>
            </a:r>
            <a:r>
              <a:rPr lang="en-GB" dirty="0" err="1"/>
              <a:t>asennuskorkeudet</a:t>
            </a:r>
            <a:endParaRPr lang="en-GB" dirty="0"/>
          </a:p>
          <a:p>
            <a:r>
              <a:rPr lang="en-GB" dirty="0" err="1"/>
              <a:t>Pylväissä</a:t>
            </a:r>
            <a:r>
              <a:rPr lang="en-GB" dirty="0"/>
              <a:t> </a:t>
            </a:r>
            <a:r>
              <a:rPr lang="en-GB" dirty="0" err="1"/>
              <a:t>olevien</a:t>
            </a:r>
            <a:r>
              <a:rPr lang="en-GB" dirty="0"/>
              <a:t> </a:t>
            </a:r>
            <a:r>
              <a:rPr lang="en-GB" dirty="0" err="1"/>
              <a:t>pistorasiakeskusten</a:t>
            </a:r>
            <a:r>
              <a:rPr lang="en-GB" dirty="0"/>
              <a:t> </a:t>
            </a:r>
            <a:r>
              <a:rPr lang="en-GB" dirty="0" err="1"/>
              <a:t>kunto</a:t>
            </a:r>
            <a:r>
              <a:rPr lang="en-GB" dirty="0"/>
              <a:t> </a:t>
            </a:r>
            <a:r>
              <a:rPr lang="en-GB" dirty="0" err="1"/>
              <a:t>monin</a:t>
            </a:r>
            <a:r>
              <a:rPr lang="en-GB" dirty="0"/>
              <a:t> </a:t>
            </a:r>
            <a:r>
              <a:rPr lang="en-GB" dirty="0" err="1"/>
              <a:t>paikoin</a:t>
            </a:r>
            <a:r>
              <a:rPr lang="en-GB" dirty="0"/>
              <a:t> </a:t>
            </a:r>
            <a:r>
              <a:rPr lang="en-GB" dirty="0" err="1"/>
              <a:t>huono</a:t>
            </a:r>
            <a:endParaRPr lang="en-GB" dirty="0"/>
          </a:p>
          <a:p>
            <a:r>
              <a:rPr lang="en-GB" dirty="0" err="1"/>
              <a:t>Maadoitusjohdinten</a:t>
            </a:r>
            <a:r>
              <a:rPr lang="en-GB" dirty="0"/>
              <a:t> </a:t>
            </a:r>
            <a:r>
              <a:rPr lang="en-GB" dirty="0" err="1"/>
              <a:t>kunto</a:t>
            </a:r>
            <a:endParaRPr lang="en-GB" dirty="0"/>
          </a:p>
          <a:p>
            <a:r>
              <a:rPr lang="en-GB" dirty="0" err="1"/>
              <a:t>Kaapelien</a:t>
            </a:r>
            <a:r>
              <a:rPr lang="en-GB" dirty="0"/>
              <a:t> </a:t>
            </a:r>
            <a:r>
              <a:rPr lang="en-GB" dirty="0" err="1"/>
              <a:t>asennussyvyydet</a:t>
            </a:r>
            <a:endParaRPr lang="en-GB" dirty="0"/>
          </a:p>
          <a:p>
            <a:r>
              <a:rPr lang="en-GB" dirty="0" err="1"/>
              <a:t>Merkinnät</a:t>
            </a:r>
            <a:r>
              <a:rPr lang="en-GB" dirty="0"/>
              <a:t> </a:t>
            </a:r>
            <a:r>
              <a:rPr lang="en-GB" dirty="0" err="1"/>
              <a:t>keskuksilla</a:t>
            </a:r>
            <a:r>
              <a:rPr lang="en-GB" dirty="0"/>
              <a:t>, </a:t>
            </a:r>
            <a:r>
              <a:rPr lang="en-GB" dirty="0" err="1"/>
              <a:t>myös</a:t>
            </a:r>
            <a:r>
              <a:rPr lang="en-GB" dirty="0"/>
              <a:t> </a:t>
            </a:r>
            <a:r>
              <a:rPr lang="en-GB" dirty="0" err="1"/>
              <a:t>merkinnät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saa</a:t>
            </a:r>
            <a:r>
              <a:rPr lang="en-GB" dirty="0"/>
              <a:t> </a:t>
            </a:r>
            <a:r>
              <a:rPr lang="en-GB" dirty="0" err="1"/>
              <a:t>kytkeä</a:t>
            </a:r>
            <a:r>
              <a:rPr lang="en-GB" dirty="0"/>
              <a:t> –</a:t>
            </a:r>
            <a:r>
              <a:rPr lang="en-GB" dirty="0" err="1"/>
              <a:t>tapauksissa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6" name="Kuva 5" descr="Kuva, joka sisältää kohteen teksti, puu, ulko, bensapumppu&#10;&#10;Kuvaus luotu automaattisesti">
            <a:extLst>
              <a:ext uri="{FF2B5EF4-FFF2-40B4-BE49-F238E27FC236}">
                <a16:creationId xmlns:a16="http://schemas.microsoft.com/office/drawing/2014/main" id="{997925FA-A4E9-4D26-8D8B-67EFA15D4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380" y="657225"/>
            <a:ext cx="4036219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3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6C1A76A8-1EA4-4024-9448-7DE5838F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KIITOS!</a:t>
            </a:r>
            <a:br>
              <a:rPr lang="fi-FI" dirty="0"/>
            </a:br>
            <a:br>
              <a:rPr lang="fi-FI" dirty="0"/>
            </a:br>
            <a:r>
              <a:rPr lang="fi-FI" dirty="0"/>
              <a:t>Lisätietoa:</a:t>
            </a:r>
            <a:br>
              <a:rPr lang="fi-FI" dirty="0"/>
            </a:br>
            <a:r>
              <a:rPr lang="fi-FI" dirty="0"/>
              <a:t>www.tukes.fi/sahko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4F7629C-ECAE-47A0-8785-F079B21BBA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3150" y="6224588"/>
            <a:ext cx="958850" cy="309562"/>
          </a:xfrm>
          <a:prstGeom prst="rect">
            <a:avLst/>
          </a:prstGeom>
        </p:spPr>
        <p:txBody>
          <a:bodyPr/>
          <a:lstStyle/>
          <a:p>
            <a:fld id="{D52F2214-0E9B-BB4C-BD0A-12D8C079A88B}" type="slidenum">
              <a:rPr lang="fi-FI" smtClean="0"/>
              <a:pPr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5037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1C14B8-A495-4FBA-BDE9-0C8D73980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328" y="701041"/>
            <a:ext cx="6394704" cy="1207658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dirty="0" err="1"/>
              <a:t>Tallenne</a:t>
            </a:r>
            <a:r>
              <a:rPr lang="sv-SE" dirty="0"/>
              <a:t> ja </a:t>
            </a:r>
            <a:r>
              <a:rPr lang="sv-SE" dirty="0" err="1"/>
              <a:t>esitysmateriaali</a:t>
            </a:r>
            <a:r>
              <a:rPr lang="sv-SE" dirty="0"/>
              <a:t>:</a:t>
            </a:r>
            <a:br>
              <a:rPr lang="sv-SE" dirty="0"/>
            </a:br>
            <a:r>
              <a:rPr lang="sv-SE" dirty="0"/>
              <a:t>www.tyosuojelu.fi/live4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F66476A-AE6C-4F9C-AC87-540E1815A9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1327" y="2050741"/>
            <a:ext cx="6510148" cy="35594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2400" dirty="0" err="1"/>
              <a:t>Kysymykset</a:t>
            </a:r>
            <a:r>
              <a:rPr lang="sv-SE" sz="2400" dirty="0"/>
              <a:t> ja </a:t>
            </a:r>
            <a:r>
              <a:rPr lang="sv-SE" sz="2400" dirty="0" err="1"/>
              <a:t>lisätiedot</a:t>
            </a:r>
            <a:r>
              <a:rPr lang="sv-SE" sz="2400" dirty="0"/>
              <a:t>: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AVI </a:t>
            </a:r>
            <a:r>
              <a:rPr lang="sv-SE" sz="2400" dirty="0" err="1"/>
              <a:t>työsuojelu</a:t>
            </a:r>
            <a:r>
              <a:rPr lang="sv-SE" sz="2400" dirty="0"/>
              <a:t>: mikael.soderholm@avi.fi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TUKES: ville.huurinainen.tukes.fi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2400" dirty="0">
                <a:solidFill>
                  <a:schemeClr val="accent1"/>
                </a:solidFill>
                <a:latin typeface="+mj-lt"/>
              </a:rPr>
              <a:t>KIITOS KAIKILLE OSALLISTUMISESTA!</a:t>
            </a:r>
          </a:p>
          <a:p>
            <a:pPr marL="0" indent="0">
              <a:buNone/>
            </a:pPr>
            <a:endParaRPr lang="sv-SE" sz="2400" dirty="0">
              <a:solidFill>
                <a:schemeClr val="accent1"/>
              </a:solidFill>
              <a:latin typeface="+mj-lt"/>
            </a:endParaRPr>
          </a:p>
          <a:p>
            <a:pPr marL="0" indent="0">
              <a:buNone/>
            </a:pPr>
            <a:r>
              <a:rPr lang="sv-SE" sz="2400" dirty="0">
                <a:solidFill>
                  <a:schemeClr val="accent1"/>
                </a:solidFill>
                <a:latin typeface="+mj-lt"/>
              </a:rPr>
              <a:t>CHAT on </a:t>
            </a:r>
            <a:r>
              <a:rPr lang="sv-SE" sz="2400" dirty="0" err="1">
                <a:solidFill>
                  <a:schemeClr val="accent1"/>
                </a:solidFill>
                <a:latin typeface="+mj-lt"/>
              </a:rPr>
              <a:t>auki</a:t>
            </a:r>
            <a:r>
              <a:rPr lang="sv-SE" sz="24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sv-SE" sz="2400" dirty="0" err="1">
                <a:solidFill>
                  <a:schemeClr val="accent1"/>
                </a:solidFill>
                <a:latin typeface="+mj-lt"/>
              </a:rPr>
              <a:t>vielä</a:t>
            </a:r>
            <a:r>
              <a:rPr lang="sv-SE" sz="2400" dirty="0">
                <a:solidFill>
                  <a:schemeClr val="accent1"/>
                </a:solidFill>
                <a:latin typeface="+mj-lt"/>
              </a:rPr>
              <a:t> n. 15 min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3053FC-75A1-4785-BC7E-1DF5DB70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r>
              <a:rPr lang="fi-FI"/>
              <a:t>12.1.2021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78249D2-18B1-40F1-8D49-CA5408CF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F934-E0DA-478D-945B-62B2117763CC}" type="slidenum">
              <a:rPr lang="fi-FI" smtClean="0"/>
              <a:pPr/>
              <a:t>19</a:t>
            </a:fld>
            <a:r>
              <a:rPr lang="fi-FI"/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505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39D3F0-ABC8-DC46-A8A4-87F47EF1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9C19CCB-C6E7-6D41-B39F-F3ACCFA014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0350" y="692869"/>
            <a:ext cx="4984750" cy="3175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15647E9-F949-C048-8C11-10CA354A77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84099B2C-8326-834A-A679-AB112E4337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fi-FI" dirty="0"/>
              <a:t>Lainsäädännön tuomia vaatimuksia</a:t>
            </a:r>
          </a:p>
          <a:p>
            <a:r>
              <a:rPr lang="fi-FI" dirty="0"/>
              <a:t>Sähkölaitteiston ja käytön johtajan tehtäviä</a:t>
            </a:r>
          </a:p>
          <a:p>
            <a:r>
              <a:rPr lang="fi-FI" dirty="0"/>
              <a:t>Sähkölaitteiston tarkastuksia</a:t>
            </a:r>
          </a:p>
          <a:p>
            <a:r>
              <a:rPr lang="fi-FI" dirty="0"/>
              <a:t>Sähkötöiden tekeminen</a:t>
            </a:r>
          </a:p>
          <a:p>
            <a:r>
              <a:rPr lang="fi-FI" dirty="0"/>
              <a:t>Huomiota kentältä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C2B813FA-4831-AA40-85D9-C8B3DBD781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1441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Sähkölaitteet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Sähkölaitteistot</a:t>
            </a:r>
            <a:endParaRPr lang="en-GB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3</a:t>
            </a:fld>
            <a:endParaRPr lang="fi-FI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8EDC395-064E-423B-A3AF-04BF885F2B4E}"/>
              </a:ext>
            </a:extLst>
          </p:cNvPr>
          <p:cNvSpPr txBox="1">
            <a:spLocks noChangeArrowheads="1"/>
          </p:cNvSpPr>
          <p:nvPr/>
        </p:nvSpPr>
        <p:spPr>
          <a:xfrm>
            <a:off x="1109247" y="1789482"/>
            <a:ext cx="4713703" cy="3622428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fi-FI" altLang="fi-FI" sz="2600" b="1" dirty="0"/>
              <a:t>Sähkölaite (sähkötuote)</a:t>
            </a:r>
          </a:p>
          <a:p>
            <a:pPr>
              <a:buFontTx/>
              <a:buNone/>
            </a:pPr>
            <a:r>
              <a:rPr lang="fi-FI" altLang="fi-FI" sz="1800" i="1" dirty="0"/>
              <a:t>= Sähkötekninen koje, kone,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1800" i="1" dirty="0"/>
              <a:t>laite tai tarvike</a:t>
            </a:r>
          </a:p>
          <a:p>
            <a:pPr>
              <a:buFontTx/>
              <a:buNone/>
            </a:pPr>
            <a:endParaRPr lang="fi-FI" altLang="fi-FI" sz="1800" i="1" dirty="0"/>
          </a:p>
          <a:p>
            <a:r>
              <a:rPr lang="fi-FI" altLang="fi-FI" sz="2000" dirty="0"/>
              <a:t>Televisio, sähköporakone, pöytälamppu</a:t>
            </a:r>
          </a:p>
          <a:p>
            <a:pPr>
              <a:buFontTx/>
              <a:buNone/>
            </a:pPr>
            <a:endParaRPr lang="fi-FI" altLang="fi-FI" sz="2000" dirty="0"/>
          </a:p>
          <a:p>
            <a:r>
              <a:rPr lang="fi-FI" altLang="fi-FI" sz="2000" dirty="0"/>
              <a:t>Kaapeli, rasiakytkin, pistorasia, yms.</a:t>
            </a:r>
          </a:p>
        </p:txBody>
      </p:sp>
      <p:pic>
        <p:nvPicPr>
          <p:cNvPr id="7" name="Picture 2" descr="C:\Users\westharr\AppData\Local\Microsoft\Windows\Temporary Internet Files\Content.IE5\R4YEWBPA\220px-Residual_current_device_2pole[1].jpg">
            <a:extLst>
              <a:ext uri="{FF2B5EF4-FFF2-40B4-BE49-F238E27FC236}">
                <a16:creationId xmlns:a16="http://schemas.microsoft.com/office/drawing/2014/main" id="{EEB2F6E2-AD7B-4ABF-B473-296B19054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93" y="5068518"/>
            <a:ext cx="517732" cy="80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9015EB9-23BC-40FB-856F-C0D65DDBC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208" y="5021507"/>
            <a:ext cx="1025288" cy="102528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65F573F4-C13E-4CB0-9BB8-C05E176189D8}"/>
              </a:ext>
            </a:extLst>
          </p:cNvPr>
          <p:cNvSpPr txBox="1">
            <a:spLocks noChangeArrowheads="1"/>
          </p:cNvSpPr>
          <p:nvPr/>
        </p:nvSpPr>
        <p:spPr>
          <a:xfrm>
            <a:off x="6595620" y="1791381"/>
            <a:ext cx="4645099" cy="3529012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fi-FI" altLang="fi-FI" sz="2600" b="1" dirty="0"/>
              <a:t>Sähkölaitteisto (sähköasennus)</a:t>
            </a:r>
          </a:p>
          <a:p>
            <a:pPr>
              <a:buFontTx/>
              <a:buNone/>
            </a:pPr>
            <a:r>
              <a:rPr lang="fi-FI" altLang="fi-FI" sz="1800" i="1" dirty="0"/>
              <a:t>= sähkölaitteiden ja tarvikkeiden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1800" i="1" dirty="0"/>
              <a:t> muodostama toiminnallinen kokonaisuus,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i-FI" altLang="fi-FI" sz="1800" i="1" dirty="0"/>
              <a:t>(’kiinteä sähköasennus’)</a:t>
            </a:r>
          </a:p>
          <a:p>
            <a:pPr>
              <a:buFontTx/>
              <a:buNone/>
            </a:pPr>
            <a:endParaRPr lang="fi-FI" altLang="fi-FI" sz="2000" dirty="0"/>
          </a:p>
          <a:p>
            <a:pPr>
              <a:spcBef>
                <a:spcPct val="30000"/>
              </a:spcBef>
            </a:pPr>
            <a:r>
              <a:rPr lang="fi-FI" altLang="fi-FI" sz="2000" dirty="0"/>
              <a:t>Rakennuksen sähköjärjestelmä</a:t>
            </a:r>
          </a:p>
          <a:p>
            <a:pPr lvl="1">
              <a:buFontTx/>
              <a:buNone/>
            </a:pPr>
            <a:r>
              <a:rPr lang="fi-FI" altLang="fi-FI" sz="1800" dirty="0"/>
              <a:t>     Sähkökeskukset + johdotukset + pistorasiat, valaisimet </a:t>
            </a:r>
            <a:r>
              <a:rPr lang="fi-FI" altLang="fi-FI" sz="1800" dirty="0" err="1"/>
              <a:t>jne</a:t>
            </a:r>
            <a:endParaRPr lang="fi-FI" altLang="fi-FI" sz="1800" dirty="0"/>
          </a:p>
          <a:p>
            <a:r>
              <a:rPr lang="fi-FI" altLang="fi-FI" sz="2000" dirty="0"/>
              <a:t>Jakeluverkot yms.</a:t>
            </a:r>
          </a:p>
          <a:p>
            <a:pPr lvl="1">
              <a:buFontTx/>
              <a:buNone/>
            </a:pPr>
            <a:r>
              <a:rPr lang="fi-FI" altLang="fi-FI" sz="1800" dirty="0"/>
              <a:t>	Ilmajohtoverkot, maakaapeliverkot, katuvalaistus, ym.</a:t>
            </a:r>
          </a:p>
          <a:p>
            <a:pPr lvl="1"/>
            <a:endParaRPr lang="fi-FI" altLang="fi-FI" sz="1800" dirty="0"/>
          </a:p>
        </p:txBody>
      </p:sp>
      <p:pic>
        <p:nvPicPr>
          <p:cNvPr id="12" name="Picture 7" descr="j0241117[1]">
            <a:extLst>
              <a:ext uri="{FF2B5EF4-FFF2-40B4-BE49-F238E27FC236}">
                <a16:creationId xmlns:a16="http://schemas.microsoft.com/office/drawing/2014/main" id="{0785279A-ABEA-472C-B5DB-4FE6223AA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5379831"/>
            <a:ext cx="17192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4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Lainsäädännöstä…</a:t>
            </a:r>
            <a:br>
              <a:rPr lang="fi-FI" dirty="0"/>
            </a:br>
            <a:r>
              <a:rPr lang="fi-FI" sz="2400" dirty="0"/>
              <a:t>44 § Sähkölaitteistoluokitus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582" y="1745673"/>
            <a:ext cx="3307672" cy="47880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dirty="0"/>
              <a:t>Luokka</a:t>
            </a:r>
            <a:r>
              <a:rPr lang="en-GB" dirty="0"/>
              <a:t> 1</a:t>
            </a:r>
          </a:p>
          <a:p>
            <a:pPr marL="0" indent="0">
              <a:buNone/>
            </a:pPr>
            <a:r>
              <a:rPr lang="en-GB" dirty="0"/>
              <a:t>A</a:t>
            </a:r>
            <a:br>
              <a:rPr lang="en-GB" dirty="0"/>
            </a:br>
            <a:r>
              <a:rPr lang="fi-FI" sz="2000" dirty="0"/>
              <a:t>sähkölaitteisto asuinrakennuksessa, jossa on enemmän kuin kaksi asuinhuoneistoa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dirty="0"/>
              <a:t>B</a:t>
            </a:r>
            <a:br>
              <a:rPr lang="fi-FI" dirty="0"/>
            </a:br>
            <a:r>
              <a:rPr lang="fi-FI" sz="2000" dirty="0"/>
              <a:t>muu kuin asuinrakennuksen sähkölaitteisto, jonka suojalaitteena toimivan ylivirtasuojan nimellisvirta on yli 35 ampeeria ja joka ei kuulu luokkiin 2 tai 3.</a:t>
            </a:r>
            <a:endParaRPr lang="en-GB" sz="20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78EDE5C8-B364-425F-BD23-58F9BC747A9C}"/>
              </a:ext>
            </a:extLst>
          </p:cNvPr>
          <p:cNvSpPr txBox="1">
            <a:spLocks/>
          </p:cNvSpPr>
          <p:nvPr/>
        </p:nvSpPr>
        <p:spPr>
          <a:xfrm>
            <a:off x="4121828" y="1749650"/>
            <a:ext cx="3396450" cy="47841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dirty="0"/>
              <a:t>Luokka</a:t>
            </a:r>
            <a:r>
              <a:rPr lang="en-GB" dirty="0"/>
              <a:t> 2</a:t>
            </a:r>
          </a:p>
          <a:p>
            <a:pPr marL="0" indent="0">
              <a:buNone/>
            </a:pPr>
            <a:r>
              <a:rPr lang="en-GB" dirty="0"/>
              <a:t>C</a:t>
            </a:r>
            <a:br>
              <a:rPr lang="en-GB" dirty="0"/>
            </a:br>
            <a:r>
              <a:rPr lang="fi-FI" sz="1800" dirty="0"/>
              <a:t>sähkölaitteisto, johon kuuluu yli 1 000 voltin nimellisjännitteisiä osia. Siis oma muuntamo ja keskijännite (20 kV) liittymä.</a:t>
            </a:r>
          </a:p>
          <a:p>
            <a:pPr marL="0" indent="0">
              <a:buNone/>
            </a:pPr>
            <a:r>
              <a:rPr lang="fi-FI" dirty="0"/>
              <a:t>D</a:t>
            </a:r>
            <a:br>
              <a:rPr lang="fi-FI" sz="1800" dirty="0"/>
            </a:br>
            <a:r>
              <a:rPr lang="fi-FI" sz="1800" dirty="0"/>
              <a:t>sähkölaitteisto, jonka liittymisteho, jolla tarkoitetaan sähkölaitteiston haltijan kiinteistölle tai </a:t>
            </a:r>
            <a:r>
              <a:rPr lang="fi-FI" sz="1800" dirty="0">
                <a:solidFill>
                  <a:schemeClr val="bg2"/>
                </a:solidFill>
              </a:rPr>
              <a:t>yhtenäiselle kiinteistöryhmälle </a:t>
            </a:r>
            <a:r>
              <a:rPr lang="fi-FI" sz="1800" dirty="0"/>
              <a:t>rakennettujen liittymien liittymistehojen summaa, on yli 1 600 kilovolttiampeeria, noin 2300 A. Pienjänniteliittymä (400 V).</a:t>
            </a:r>
            <a:endParaRPr lang="en-GB" sz="1800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44A2935-4DFA-4C91-BDD0-D79B2271EB1B}"/>
              </a:ext>
            </a:extLst>
          </p:cNvPr>
          <p:cNvSpPr txBox="1">
            <a:spLocks/>
          </p:cNvSpPr>
          <p:nvPr/>
        </p:nvSpPr>
        <p:spPr>
          <a:xfrm>
            <a:off x="7796074" y="1745673"/>
            <a:ext cx="3396450" cy="4276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dirty="0"/>
              <a:t>Luokka</a:t>
            </a:r>
            <a:r>
              <a:rPr lang="en-GB" dirty="0"/>
              <a:t> 3</a:t>
            </a:r>
          </a:p>
          <a:p>
            <a:pPr marL="0" indent="0">
              <a:buNone/>
            </a:pPr>
            <a:r>
              <a:rPr lang="en-GB" dirty="0"/>
              <a:t>C</a:t>
            </a:r>
            <a:br>
              <a:rPr lang="en-GB" dirty="0"/>
            </a:br>
            <a:r>
              <a:rPr lang="fi-FI" sz="2000" dirty="0"/>
              <a:t>verkonhaltijan jakelu-, siirto- ja muu vastaava sähköverkko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85311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Ilmoitukset rekisteriin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918" y="1398495"/>
            <a:ext cx="10824882" cy="4400850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Tukesin rekisteriin ilmoitetaan kaikki 2 ja 3 –luokan sähkölaitteistot sekä niiden käytön johtaja(t)</a:t>
            </a:r>
          </a:p>
          <a:p>
            <a:r>
              <a:rPr lang="fi-FI" dirty="0"/>
              <a:t>Käytön johtajan nimeäminen kolmen kuukauden kuluessa sähkölaitteiston käyttöönotosta</a:t>
            </a:r>
          </a:p>
          <a:p>
            <a:r>
              <a:rPr lang="fi-FI" dirty="0"/>
              <a:t>Sähkölaitteiston haltijan on nimettävä uusi käytön johtaja kolmen kuukauden kuluessa siitä, kun käytön johtaja vaihtuu tai on estynyt hoitamasta tehtäväänsä muuten kuin lyhytaikaisen poissaolon vuoksi.</a:t>
            </a:r>
          </a:p>
          <a:p>
            <a:r>
              <a:rPr lang="fi-FI" dirty="0"/>
              <a:t>Oleelliset muuttuneet tiedot sähkölaitteistossa tai käytön johtajan osalta on ilmoitettava kuukauden kuluessa muutoksesta</a:t>
            </a:r>
          </a:p>
          <a:p>
            <a:r>
              <a:rPr lang="fi-FI" dirty="0"/>
              <a:t>Sähkötöiden tekeminen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Ilmoitukset sähköisesti </a:t>
            </a:r>
            <a:r>
              <a:rPr lang="fi-FI" dirty="0">
                <a:hlinkClick r:id="rId2"/>
              </a:rPr>
              <a:t>https://sahkoinenasiointi.ahtp.fi/fi/palvelut</a:t>
            </a:r>
            <a:endParaRPr lang="fi-FI" dirty="0"/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398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Sähkölaitteiston</a:t>
            </a:r>
            <a:r>
              <a:rPr lang="en-GB" dirty="0"/>
              <a:t> </a:t>
            </a:r>
            <a:r>
              <a:rPr lang="fi-FI" dirty="0"/>
              <a:t>haltija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917" y="1398495"/>
            <a:ext cx="11291607" cy="481777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dirty="0"/>
              <a:t>Sähkölaitteiston haltija on yleensä sen omistaja. Laitteiston haltija voi olla myös esimerkiksi vuokralainen. </a:t>
            </a:r>
          </a:p>
          <a:p>
            <a:pPr marL="0" indent="0">
              <a:buNone/>
            </a:pPr>
            <a:r>
              <a:rPr lang="fi-FI" dirty="0"/>
              <a:t>Vastaa laitteiston turvallisuudesta, sen ylläpitämiseksi tarvittavasta kunnossapidosta ja siitä, että laitteisto täyttää sähköturvallisuuslain vaatimukset. </a:t>
            </a:r>
          </a:p>
          <a:p>
            <a:pPr marL="0" indent="0">
              <a:buNone/>
            </a:pPr>
            <a:r>
              <a:rPr lang="fi-FI" dirty="0"/>
              <a:t>Huolehtii siitä, että laitteiston kuntoa ja turvallisuutta tarkkaillaan ja että havaitut puutteet ja viat poistetaan riittävän nopeasti.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Lisäksi pitää mm.</a:t>
            </a:r>
          </a:p>
          <a:p>
            <a:r>
              <a:rPr lang="fi-FI" dirty="0"/>
              <a:t>Antaa käytön johtajalle riittävät mahdollisuudet johtaa ja valvoa käyttö-, huolto- ja kunnossapitotöitä</a:t>
            </a:r>
          </a:p>
          <a:p>
            <a:r>
              <a:rPr lang="fi-FI" dirty="0"/>
              <a:t>antaa käytön johtajalle tarvittavat tiedot sähköjärjestelmän rakennus-, muutos- ja korjaustöistä sekä niihin liittyvistä tarkastuksista</a:t>
            </a:r>
          </a:p>
          <a:p>
            <a:r>
              <a:rPr lang="fi-FI" dirty="0"/>
              <a:t>huolehtia, että sähkölaitteistolle laaditaan ennalta sähköturvallisuuden ylläpitävä kunnossapito-ohjelma</a:t>
            </a:r>
          </a:p>
          <a:p>
            <a:r>
              <a:rPr lang="fi-FI" dirty="0"/>
              <a:t>huolehtia säädettyjen tarkastusten, ilmoitusten yms. suorittamisesta, esim. määräaikaistarkastukset ja mahdolliset muutosilmoitukset Tukesille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1514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253"/>
            <a:ext cx="10515600" cy="1325563"/>
          </a:xfrm>
        </p:spPr>
        <p:txBody>
          <a:bodyPr/>
          <a:lstStyle/>
          <a:p>
            <a:r>
              <a:rPr lang="en-GB" dirty="0" err="1"/>
              <a:t>Käytön</a:t>
            </a:r>
            <a:r>
              <a:rPr lang="en-GB" dirty="0"/>
              <a:t> </a:t>
            </a:r>
            <a:r>
              <a:rPr lang="en-GB" dirty="0" err="1"/>
              <a:t>johtaja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257301"/>
            <a:ext cx="10610850" cy="4967780"/>
          </a:xfrm>
        </p:spPr>
        <p:txBody>
          <a:bodyPr>
            <a:normAutofit fontScale="25000" lnSpcReduction="20000"/>
          </a:bodyPr>
          <a:lstStyle/>
          <a:p>
            <a:r>
              <a:rPr lang="fi-FI" sz="7200" dirty="0"/>
              <a:t>Luonnollinen henkilö, jolla on riittävä pätevyystodistus</a:t>
            </a:r>
          </a:p>
          <a:p>
            <a:r>
              <a:rPr lang="fi-FI" sz="7200" dirty="0"/>
              <a:t>Nimettävä 2- ja 3-luokan sähkölaitteistoille</a:t>
            </a:r>
          </a:p>
          <a:p>
            <a:pPr marL="0" indent="0">
              <a:buNone/>
            </a:pPr>
            <a:endParaRPr lang="fi-FI" sz="7200" dirty="0"/>
          </a:p>
          <a:p>
            <a:pPr marL="0" indent="0">
              <a:buNone/>
            </a:pPr>
            <a:r>
              <a:rPr lang="fi-FI" sz="7200" dirty="0"/>
              <a:t>Käytön johtaja huolehtii tai valvoo omasta ja sähkölaitteiston haltijan puolesta mm. seuraavia asioita:</a:t>
            </a:r>
          </a:p>
          <a:p>
            <a:r>
              <a:rPr lang="fi-FI" sz="7200" dirty="0"/>
              <a:t>sähkölaitteiston kuntoa valvotaan riittävästi säännöllisillä huoltoon ja kunnossapitoon kuuluvilla katselmuksilla</a:t>
            </a:r>
          </a:p>
          <a:p>
            <a:r>
              <a:rPr lang="fi-FI" sz="7200" dirty="0"/>
              <a:t>sähkölaitteistossa havaitut puutteet ja viat poistetaan riittävän nopeasti</a:t>
            </a:r>
          </a:p>
          <a:p>
            <a:r>
              <a:rPr lang="fi-FI" sz="7200" dirty="0"/>
              <a:t>Käyttötöitä itsenäisesti tekevät ovat ammattitaitoisia ja riittävästi opastettuja tehtäviinsä</a:t>
            </a:r>
          </a:p>
          <a:p>
            <a:r>
              <a:rPr lang="fi-FI" sz="7200" dirty="0"/>
              <a:t>Sähkölaitteistolle on laadittu huolto- ja kunnossapito-ohjelma, jota myös noudatetaan</a:t>
            </a:r>
          </a:p>
          <a:p>
            <a:r>
              <a:rPr lang="fi-FI" sz="7200" dirty="0"/>
              <a:t>Säädösten edellyttämät tarkastukset ovat tehty</a:t>
            </a:r>
          </a:p>
          <a:p>
            <a:r>
              <a:rPr lang="fi-FI" altLang="fi-FI" sz="7200" dirty="0"/>
              <a:t>haltijalle on luovutettu tarkastuspöytäkirjat ja havaitut puutteet on korjattu </a:t>
            </a:r>
          </a:p>
          <a:p>
            <a:r>
              <a:rPr lang="fi-FI" altLang="fi-FI" sz="7200" dirty="0"/>
              <a:t>haltijan velvoitteisiin kuuluvat ilmoitukset tehdään </a:t>
            </a:r>
          </a:p>
          <a:p>
            <a:r>
              <a:rPr lang="fi-FI" altLang="fi-FI" sz="7200" dirty="0"/>
              <a:t>sähkölaitteiston käyttöön ja hoitoon tarvittavat välineet, piirustukset, kaaviot ja ohjeet ovat käytettävissä ja ajan tasalla</a:t>
            </a:r>
          </a:p>
          <a:p>
            <a:endParaRPr lang="fi-FI" sz="3300" dirty="0"/>
          </a:p>
          <a:p>
            <a:r>
              <a:rPr lang="fi-FI" sz="7200" dirty="0"/>
              <a:t>Sähkölaitteisto on turvallista käyttää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4057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Sähkölaitteiston</a:t>
            </a:r>
            <a:r>
              <a:rPr lang="en-GB" dirty="0"/>
              <a:t> </a:t>
            </a:r>
            <a:r>
              <a:rPr lang="en-GB" dirty="0" err="1"/>
              <a:t>haltija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käytön</a:t>
            </a:r>
            <a:r>
              <a:rPr lang="en-GB" dirty="0"/>
              <a:t> </a:t>
            </a:r>
            <a:r>
              <a:rPr lang="en-GB" dirty="0" err="1"/>
              <a:t>johtaja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15035"/>
            <a:ext cx="10515600" cy="428430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Käytön johtajan ei tarvitse olla sähkölaitteiston haltijan palveluksessa</a:t>
            </a:r>
          </a:p>
          <a:p>
            <a:r>
              <a:rPr lang="fi-FI" dirty="0"/>
              <a:t>Voi ostaa palveluna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Sähkölaitteiston haltijan ja käytön johtajan on syytä sopia käytön johtajan tehtävien hoidosta kirjallisesti. Sopimuksesta on käytävä ilmi, miten tehtävät hoidetaan ja kumpi osapuolista huolehtii kunkin tehtävän käytännön tekemisestä. </a:t>
            </a:r>
          </a:p>
          <a:p>
            <a:pPr marL="0" indent="0">
              <a:buNone/>
            </a:pPr>
            <a:r>
              <a:rPr lang="fi-FI" dirty="0"/>
              <a:t>Käytön johtaja on joka tapauksessa velvollinen valvomaan, että toiminta on säädösten ja määräysten mukaista.</a:t>
            </a:r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4109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39883E-F1CE-BD45-9708-A8B3CFDB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Sähkölaitteiston</a:t>
            </a:r>
            <a:r>
              <a:rPr lang="en-GB" dirty="0"/>
              <a:t> </a:t>
            </a:r>
            <a:r>
              <a:rPr lang="en-GB" dirty="0" err="1"/>
              <a:t>huolto</a:t>
            </a:r>
            <a:r>
              <a:rPr lang="en-GB" dirty="0"/>
              <a:t>-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kunnossapito-ohjelma</a:t>
            </a:r>
            <a:endParaRPr lang="en-GB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2E1EE59-694F-2247-ABAB-688043D60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45673"/>
            <a:ext cx="10331824" cy="4470596"/>
          </a:xfrm>
        </p:spPr>
        <p:txBody>
          <a:bodyPr>
            <a:normAutofit lnSpcReduction="10000"/>
          </a:bodyPr>
          <a:lstStyle/>
          <a:p>
            <a:r>
              <a:rPr lang="fi-FI" dirty="0"/>
              <a:t>Suunnitelmallinen, kalenterivuoteen sidottu ohjelma, jonka avulla ylläpidetään sähkölaitteiston turvallisuutta</a:t>
            </a:r>
          </a:p>
          <a:p>
            <a:r>
              <a:rPr lang="fi-FI" dirty="0"/>
              <a:t>Sisältää tarkastuksia, mittauksia, ennakoivia huoltotoimenpiteitä …</a:t>
            </a:r>
          </a:p>
          <a:p>
            <a:r>
              <a:rPr lang="fi-FI" dirty="0"/>
              <a:t>Tulee huomioida käyttöympäristön aiheuttamat haasteet ja tarpeet</a:t>
            </a:r>
          </a:p>
          <a:p>
            <a:r>
              <a:rPr lang="fi-FI" dirty="0"/>
              <a:t>Sähkölaitteiston haltijan on huolehdittava että laaditaan, mutta on laadittava käytön johtajan kanssa</a:t>
            </a:r>
          </a:p>
          <a:p>
            <a:r>
              <a:rPr lang="fi-FI" dirty="0"/>
              <a:t>Tulisi dokumentoida niin, että töiden tekemisestä voidaan pitää kirjaa</a:t>
            </a:r>
          </a:p>
          <a:p>
            <a:r>
              <a:rPr lang="fi-FI" dirty="0"/>
              <a:t>Suositeltava käyttää jotain sähköistä alustaa</a:t>
            </a:r>
          </a:p>
          <a:p>
            <a:endParaRPr lang="fi-FI" dirty="0"/>
          </a:p>
          <a:p>
            <a:endParaRPr lang="fi-FI" dirty="0"/>
          </a:p>
          <a:p>
            <a:endParaRPr lang="en-GB" dirty="0"/>
          </a:p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E6922C5-6227-4840-9A52-4EE45883C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25EBA2-5084-4D4E-8D46-5721F6D64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2F2214-0E9B-BB4C-BD0A-12D8C079A88B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2584850"/>
      </p:ext>
    </p:extLst>
  </p:cSld>
  <p:clrMapOvr>
    <a:masterClrMapping/>
  </p:clrMapOvr>
</p:sld>
</file>

<file path=ppt/theme/theme1.xml><?xml version="1.0" encoding="utf-8"?>
<a:theme xmlns:a="http://schemas.openxmlformats.org/drawingml/2006/main" name="Kuplat">
  <a:themeElements>
    <a:clrScheme name="Tukes">
      <a:dk1>
        <a:srgbClr val="000000"/>
      </a:dk1>
      <a:lt1>
        <a:srgbClr val="FFFFFF"/>
      </a:lt1>
      <a:dk2>
        <a:srgbClr val="00A09C"/>
      </a:dk2>
      <a:lt2>
        <a:srgbClr val="E016B8"/>
      </a:lt2>
      <a:accent1>
        <a:srgbClr val="00A09B"/>
      </a:accent1>
      <a:accent2>
        <a:srgbClr val="E016B7"/>
      </a:accent2>
      <a:accent3>
        <a:srgbClr val="F5EA61"/>
      </a:accent3>
      <a:accent4>
        <a:srgbClr val="0059A7"/>
      </a:accent4>
      <a:accent5>
        <a:srgbClr val="ED8F79"/>
      </a:accent5>
      <a:accent6>
        <a:srgbClr val="0091C6"/>
      </a:accent6>
      <a:hlink>
        <a:srgbClr val="E016B8"/>
      </a:hlink>
      <a:folHlink>
        <a:srgbClr val="E95BC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kes_PowerPoint_pohja_07052020.pptx" id="{2F62C9A8-4D4A-4879-8D4A-EDF162AD56C9}" vid="{5C4A966D-EE5B-46C2-89EA-4A9591BF79E6}"/>
    </a:ext>
  </a:extLst>
</a:theme>
</file>

<file path=ppt/theme/theme2.xml><?xml version="1.0" encoding="utf-8"?>
<a:theme xmlns:a="http://schemas.openxmlformats.org/drawingml/2006/main" name="Lopetus still ">
  <a:themeElements>
    <a:clrScheme name="Tukes">
      <a:dk1>
        <a:srgbClr val="000000"/>
      </a:dk1>
      <a:lt1>
        <a:srgbClr val="FFFFFF"/>
      </a:lt1>
      <a:dk2>
        <a:srgbClr val="00A09C"/>
      </a:dk2>
      <a:lt2>
        <a:srgbClr val="E016B8"/>
      </a:lt2>
      <a:accent1>
        <a:srgbClr val="00A09B"/>
      </a:accent1>
      <a:accent2>
        <a:srgbClr val="E016B7"/>
      </a:accent2>
      <a:accent3>
        <a:srgbClr val="F5EA61"/>
      </a:accent3>
      <a:accent4>
        <a:srgbClr val="0059A7"/>
      </a:accent4>
      <a:accent5>
        <a:srgbClr val="ED8F79"/>
      </a:accent5>
      <a:accent6>
        <a:srgbClr val="0091C6"/>
      </a:accent6>
      <a:hlink>
        <a:srgbClr val="E016B8"/>
      </a:hlink>
      <a:folHlink>
        <a:srgbClr val="E95BC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kes_PowerPoint_pohja_07052020.pptx" id="{2F62C9A8-4D4A-4879-8D4A-EDF162AD56C9}" vid="{91087BAA-4A1D-4062-AC6D-A75335A7CDAD}"/>
    </a:ext>
  </a:extLst>
</a:theme>
</file>

<file path=ppt/theme/theme3.xml><?xml version="1.0" encoding="utf-8"?>
<a:theme xmlns:a="http://schemas.openxmlformats.org/drawingml/2006/main" name="3_Office-teema">
  <a:themeElements>
    <a:clrScheme name="Tukes">
      <a:dk1>
        <a:srgbClr val="000000"/>
      </a:dk1>
      <a:lt1>
        <a:srgbClr val="FFFFFF"/>
      </a:lt1>
      <a:dk2>
        <a:srgbClr val="00A09C"/>
      </a:dk2>
      <a:lt2>
        <a:srgbClr val="E016B8"/>
      </a:lt2>
      <a:accent1>
        <a:srgbClr val="00A09B"/>
      </a:accent1>
      <a:accent2>
        <a:srgbClr val="E016B7"/>
      </a:accent2>
      <a:accent3>
        <a:srgbClr val="F5EA61"/>
      </a:accent3>
      <a:accent4>
        <a:srgbClr val="0059A7"/>
      </a:accent4>
      <a:accent5>
        <a:srgbClr val="ED8F79"/>
      </a:accent5>
      <a:accent6>
        <a:srgbClr val="0091C6"/>
      </a:accent6>
      <a:hlink>
        <a:srgbClr val="E016B8"/>
      </a:hlink>
      <a:folHlink>
        <a:srgbClr val="E95BC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kes_PowerPoint_pohja_07052020.pptx" id="{2F62C9A8-4D4A-4879-8D4A-EDF162AD56C9}" vid="{EA7E82BE-B2CA-4A60-813F-50ED57D49EF8}"/>
    </a:ext>
  </a:extLst>
</a:theme>
</file>

<file path=ppt/theme/theme4.xml><?xml version="1.0" encoding="utf-8"?>
<a:theme xmlns:a="http://schemas.openxmlformats.org/drawingml/2006/main" name="Sitaatti ja väliotsikkodiat">
  <a:themeElements>
    <a:clrScheme name="Tukes">
      <a:dk1>
        <a:srgbClr val="000000"/>
      </a:dk1>
      <a:lt1>
        <a:srgbClr val="FFFFFF"/>
      </a:lt1>
      <a:dk2>
        <a:srgbClr val="00A09C"/>
      </a:dk2>
      <a:lt2>
        <a:srgbClr val="E016B8"/>
      </a:lt2>
      <a:accent1>
        <a:srgbClr val="00A09B"/>
      </a:accent1>
      <a:accent2>
        <a:srgbClr val="E016B7"/>
      </a:accent2>
      <a:accent3>
        <a:srgbClr val="F5EA61"/>
      </a:accent3>
      <a:accent4>
        <a:srgbClr val="0059A7"/>
      </a:accent4>
      <a:accent5>
        <a:srgbClr val="ED8F79"/>
      </a:accent5>
      <a:accent6>
        <a:srgbClr val="0091C6"/>
      </a:accent6>
      <a:hlink>
        <a:srgbClr val="E016B8"/>
      </a:hlink>
      <a:folHlink>
        <a:srgbClr val="E95BC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kes_PowerPoint_pohja_07052020.pptx" id="{2F62C9A8-4D4A-4879-8D4A-EDF162AD56C9}" vid="{FE800800-E53B-4164-9B52-9ECFBC7156BA}"/>
    </a:ext>
  </a:extLst>
</a:theme>
</file>

<file path=ppt/theme/theme5.xml><?xml version="1.0" encoding="utf-8"?>
<a:theme xmlns:a="http://schemas.openxmlformats.org/drawingml/2006/main" name="Ohjeet">
  <a:themeElements>
    <a:clrScheme name="Tukes">
      <a:dk1>
        <a:srgbClr val="000000"/>
      </a:dk1>
      <a:lt1>
        <a:srgbClr val="FFFFFF"/>
      </a:lt1>
      <a:dk2>
        <a:srgbClr val="00A09C"/>
      </a:dk2>
      <a:lt2>
        <a:srgbClr val="E016B8"/>
      </a:lt2>
      <a:accent1>
        <a:srgbClr val="00A09B"/>
      </a:accent1>
      <a:accent2>
        <a:srgbClr val="E016B7"/>
      </a:accent2>
      <a:accent3>
        <a:srgbClr val="F5EA61"/>
      </a:accent3>
      <a:accent4>
        <a:srgbClr val="0059A7"/>
      </a:accent4>
      <a:accent5>
        <a:srgbClr val="ED8F79"/>
      </a:accent5>
      <a:accent6>
        <a:srgbClr val="0091C6"/>
      </a:accent6>
      <a:hlink>
        <a:srgbClr val="E016B8"/>
      </a:hlink>
      <a:folHlink>
        <a:srgbClr val="E95BC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kes_PowerPoint_pohja_07052020.pptx" id="{2F62C9A8-4D4A-4879-8D4A-EDF162AD56C9}" vid="{D32D1451-5BD1-4FBD-89E7-1178649CC013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Tukes-kalvopohja2020-uusi</Template>
  <TotalTime>7813</TotalTime>
  <Words>1188</Words>
  <Application>Microsoft Office PowerPoint</Application>
  <PresentationFormat>Laajakuva</PresentationFormat>
  <Paragraphs>188</Paragraphs>
  <Slides>19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19</vt:i4>
      </vt:variant>
    </vt:vector>
  </HeadingPairs>
  <TitlesOfParts>
    <vt:vector size="26" baseType="lpstr">
      <vt:lpstr>Arial</vt:lpstr>
      <vt:lpstr>Calibri</vt:lpstr>
      <vt:lpstr>Kuplat</vt:lpstr>
      <vt:lpstr>Lopetus still </vt:lpstr>
      <vt:lpstr>3_Office-teema</vt:lpstr>
      <vt:lpstr>Sitaatti ja väliotsikkodiat</vt:lpstr>
      <vt:lpstr>Ohjeet</vt:lpstr>
      <vt:lpstr>Hiihtokeskusten sähkölaitteistoiden turvallisuusvaatimuksia</vt:lpstr>
      <vt:lpstr>PowerPoint-esitys</vt:lpstr>
      <vt:lpstr>Sähkölaitteet ja Sähkölaitteistot</vt:lpstr>
      <vt:lpstr>Lainsäädännöstä… 44 § Sähkölaitteistoluokitus</vt:lpstr>
      <vt:lpstr>Ilmoitukset rekisteriin</vt:lpstr>
      <vt:lpstr>Sähkölaitteiston haltija</vt:lpstr>
      <vt:lpstr>Käytön johtaja</vt:lpstr>
      <vt:lpstr>Sähkölaitteiston haltija ja käytön johtaja</vt:lpstr>
      <vt:lpstr>Sähkölaitteiston huolto- ja kunnossapito-ohjelma</vt:lpstr>
      <vt:lpstr>Sähkölaitteiston tarkastuksia</vt:lpstr>
      <vt:lpstr>Sähkölaitteiston tarkastuksia</vt:lpstr>
      <vt:lpstr>Sähkölaitteiston tarkastuksia</vt:lpstr>
      <vt:lpstr>Sähkötöiden tekeminen</vt:lpstr>
      <vt:lpstr>Jokaiselle sähkönkäyttäjälle sallitut työt</vt:lpstr>
      <vt:lpstr>Tukesin tekemiä valvontakäyntejä hiihtokeskuksiin</vt:lpstr>
      <vt:lpstr>Huomioita valvontakäynneiltä</vt:lpstr>
      <vt:lpstr>Lisää huomiota kentältä</vt:lpstr>
      <vt:lpstr>KIITOS!  Lisätietoa: www.tukes.fi/sahko</vt:lpstr>
      <vt:lpstr> Tallenne ja esitysmateriaali: www.tyosuojelu.fi/live4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Huurinainen Ville (Tukes)</dc:creator>
  <cp:lastModifiedBy>Eronen Risto</cp:lastModifiedBy>
  <cp:revision>63</cp:revision>
  <dcterms:created xsi:type="dcterms:W3CDTF">2021-01-05T09:27:29Z</dcterms:created>
  <dcterms:modified xsi:type="dcterms:W3CDTF">2021-01-14T13:17:45Z</dcterms:modified>
</cp:coreProperties>
</file>